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8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52"/>
    <a:srgbClr val="FF0000"/>
    <a:srgbClr val="005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0"/>
    <p:restoredTop sz="94680"/>
  </p:normalViewPr>
  <p:slideViewPr>
    <p:cSldViewPr snapToGrid="0" snapToObjects="1">
      <p:cViewPr>
        <p:scale>
          <a:sx n="109" d="100"/>
          <a:sy n="109" d="100"/>
        </p:scale>
        <p:origin x="107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432E6-103C-AD48-BC5D-A6639612A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7477957" cy="16557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125144-D1B0-914F-B796-B869B4CA3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7056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933A5F-2D9E-FA46-90A0-0B529D0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12/09/2019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7002BC-8A6C-3D43-9626-FA9DDB42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SIM-AM 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611C36-8FDC-894A-88A2-AB4C9983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A24CDB-ED82-4941-910F-075BD7A0DA4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FEDDF-4BA9-914B-8E41-5D1EB52F1FBE}"/>
              </a:ext>
            </a:extLst>
          </p:cNvPr>
          <p:cNvSpPr/>
          <p:nvPr userDrawn="1"/>
        </p:nvSpPr>
        <p:spPr>
          <a:xfrm>
            <a:off x="7893934" y="6039921"/>
            <a:ext cx="4260624" cy="800007"/>
          </a:xfrm>
          <a:prstGeom prst="rect">
            <a:avLst/>
          </a:prstGeom>
          <a:solidFill>
            <a:srgbClr val="FF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9905210-5BA6-9A46-A566-E9B05D33D82A}"/>
              </a:ext>
            </a:extLst>
          </p:cNvPr>
          <p:cNvSpPr/>
          <p:nvPr userDrawn="1"/>
        </p:nvSpPr>
        <p:spPr>
          <a:xfrm>
            <a:off x="89210" y="365125"/>
            <a:ext cx="9809392" cy="6429685"/>
          </a:xfrm>
          <a:prstGeom prst="parallelogram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460A1CA4-1FCE-284F-86FB-E0F1A6F323FF}"/>
              </a:ext>
            </a:extLst>
          </p:cNvPr>
          <p:cNvSpPr/>
          <p:nvPr userDrawn="1"/>
        </p:nvSpPr>
        <p:spPr>
          <a:xfrm>
            <a:off x="89210" y="68741"/>
            <a:ext cx="5175248" cy="1159615"/>
          </a:xfrm>
          <a:prstGeom prst="parallelogram">
            <a:avLst/>
          </a:prstGeom>
          <a:solidFill>
            <a:srgbClr val="812E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24BB75-7FF3-C749-807E-E8FD414062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5394" y="0"/>
            <a:ext cx="2198284" cy="681037"/>
          </a:xfrm>
          <a:prstGeom prst="rect">
            <a:avLst/>
          </a:prstGeom>
        </p:spPr>
      </p:pic>
      <p:pic>
        <p:nvPicPr>
          <p:cNvPr id="11" name="cnrs.jpg" descr="cnrs.jpg">
            <a:extLst>
              <a:ext uri="{FF2B5EF4-FFF2-40B4-BE49-F238E27FC236}">
                <a16:creationId xmlns:a16="http://schemas.microsoft.com/office/drawing/2014/main" id="{BF361995-960C-F34E-8C95-93256829E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5274" y="4551739"/>
            <a:ext cx="1068526" cy="10829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Logo_cnam.gif" descr="Logo_cnam.gif">
            <a:extLst>
              <a:ext uri="{FF2B5EF4-FFF2-40B4-BE49-F238E27FC236}">
                <a16:creationId xmlns:a16="http://schemas.microsoft.com/office/drawing/2014/main" id="{0D153E46-02FC-8842-ACA8-4F118E5099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8602" y="2231718"/>
            <a:ext cx="2186874" cy="5639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affiche_188433.thumb53700.1468834000.png" descr="affiche_188433.thumb53700.1468834000.png">
            <a:extLst>
              <a:ext uri="{FF2B5EF4-FFF2-40B4-BE49-F238E27FC236}">
                <a16:creationId xmlns:a16="http://schemas.microsoft.com/office/drawing/2014/main" id="{62C8FC1C-480B-E443-88CD-500D51FE69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64389" y="3293452"/>
            <a:ext cx="2334799" cy="80000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logo_pimm_grand.jpg" descr="logo_pimm_grand.jpg">
            <a:extLst>
              <a:ext uri="{FF2B5EF4-FFF2-40B4-BE49-F238E27FC236}">
                <a16:creationId xmlns:a16="http://schemas.microsoft.com/office/drawing/2014/main" id="{0E0A4CEF-F022-E540-9F17-9C57438A8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9357" y="773992"/>
            <a:ext cx="2006727" cy="13908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7138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79ACB-AA99-AC4F-9BB5-69991ACD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42C8A1-67E0-6748-890C-5C292C7B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43000"/>
            <a:ext cx="10515600" cy="5033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B7168D-AA67-244B-8D8A-E8CFA865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FFCF22-FE80-A944-92CC-2314C2A6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D44BB6-C80D-624E-9956-5A8FCB92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48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64EFE8-5D48-624F-8E5D-6EFD9307E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B2DF97-177B-0942-B90E-1A071D04F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2E8BD3-6FF6-8D4B-8ABC-E059278F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D1B4BA-FAB7-B24A-983D-5E421FA7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521F0-881D-D349-864E-343905FA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0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élogramme 22">
            <a:extLst>
              <a:ext uri="{FF2B5EF4-FFF2-40B4-BE49-F238E27FC236}">
                <a16:creationId xmlns:a16="http://schemas.microsoft.com/office/drawing/2014/main" id="{0EB309C8-5516-C24D-8025-171A5B6B100B}"/>
              </a:ext>
            </a:extLst>
          </p:cNvPr>
          <p:cNvSpPr/>
          <p:nvPr userDrawn="1"/>
        </p:nvSpPr>
        <p:spPr>
          <a:xfrm>
            <a:off x="-999744" y="-101781"/>
            <a:ext cx="3572544" cy="6358118"/>
          </a:xfrm>
          <a:prstGeom prst="parallelogram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EA7729E9-3EED-4245-AF37-C82071F1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542" y="130429"/>
            <a:ext cx="6336792" cy="86772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0CF58273-9D48-7F42-8021-21E8F74D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800" y="1123635"/>
            <a:ext cx="8781000" cy="5053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B766DE70-D7EA-7F47-9F28-427D9F21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12/09/2019</a:t>
            </a:r>
            <a:endParaRPr lang="fr-FR" dirty="0"/>
          </a:p>
        </p:txBody>
      </p: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0C040F17-2330-6F4E-B817-0D6BE17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Séminaire 2022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48116C5A-2019-E64C-8C5E-81391B62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705" y="6344159"/>
            <a:ext cx="594064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8A24CDB-ED82-4941-910F-075BD7A0DA4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18001FB3-4591-C54C-81D8-3B24E906CA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72800" y="1143000"/>
            <a:ext cx="8781000" cy="503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1" name="Espace réservé de la date 3">
            <a:extLst>
              <a:ext uri="{FF2B5EF4-FFF2-40B4-BE49-F238E27FC236}">
                <a16:creationId xmlns:a16="http://schemas.microsoft.com/office/drawing/2014/main" id="{812E767F-E8D1-3749-9D24-2C93A2B71359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77E6F-3266-BF41-B5D2-0B87BD2FB404}" type="datetimeFigureOut">
              <a:rPr lang="fr-FR" smtClean="0"/>
              <a:pPr/>
              <a:t>11/05/2022</a:t>
            </a:fld>
            <a:endParaRPr lang="fr-FR"/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B389A4CD-E205-5743-8227-B6A6E4B45B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248400"/>
            <a:ext cx="12192000" cy="0"/>
          </a:xfrm>
          <a:prstGeom prst="line">
            <a:avLst/>
          </a:prstGeom>
          <a:noFill/>
          <a:ln w="12700">
            <a:gradFill>
              <a:gsLst>
                <a:gs pos="0">
                  <a:schemeClr val="bg2">
                    <a:lumMod val="25000"/>
                  </a:schemeClr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</a:gra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fr-FR">
              <a:latin typeface="Times" charset="0"/>
              <a:ea typeface="ＭＳ Ｐゴシック" charset="-128"/>
              <a:cs typeface="+mn-cs"/>
            </a:endParaRPr>
          </a:p>
        </p:txBody>
      </p:sp>
      <p:pic>
        <p:nvPicPr>
          <p:cNvPr id="44" name="Image 10" descr="CNRSfilaire-grand.jpg">
            <a:extLst>
              <a:ext uri="{FF2B5EF4-FFF2-40B4-BE49-F238E27FC236}">
                <a16:creationId xmlns:a16="http://schemas.microsoft.com/office/drawing/2014/main" id="{DD994E0A-954E-E243-9F31-8AC1D63CA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682750" y="6318250"/>
            <a:ext cx="5032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Image 8" descr="Logo PIMM petit.jpg">
            <a:extLst>
              <a:ext uri="{FF2B5EF4-FFF2-40B4-BE49-F238E27FC236}">
                <a16:creationId xmlns:a16="http://schemas.microsoft.com/office/drawing/2014/main" id="{80F5DB12-9908-0246-9AF0-7B4BA6E0DE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922058" y="0"/>
            <a:ext cx="1243584" cy="86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mage 8" descr="ARTS-hd-logo-carnot-.gif">
            <a:extLst>
              <a:ext uri="{FF2B5EF4-FFF2-40B4-BE49-F238E27FC236}">
                <a16:creationId xmlns:a16="http://schemas.microsoft.com/office/drawing/2014/main" id="{57A42408-869C-B14B-9F82-8FFF3A581E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997750" y="6287328"/>
            <a:ext cx="10922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F0B6655D-A611-304D-A764-27A15D3C00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2185988" y="6446838"/>
            <a:ext cx="123348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8E8B9937-F200-2A4A-B23F-C940B3005C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769" y="6292022"/>
            <a:ext cx="1199981" cy="48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3A3BEE8A-CBB5-8748-A5D2-46C84F1252F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2" y="6305493"/>
            <a:ext cx="1690694" cy="505787"/>
          </a:xfrm>
          <a:prstGeom prst="rect">
            <a:avLst/>
          </a:prstGeom>
        </p:spPr>
      </p:pic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28254064-95B4-5140-849A-5A0F02391770}"/>
              </a:ext>
            </a:extLst>
          </p:cNvPr>
          <p:cNvSpPr/>
          <p:nvPr userDrawn="1"/>
        </p:nvSpPr>
        <p:spPr>
          <a:xfrm>
            <a:off x="1682750" y="4951"/>
            <a:ext cx="7128984" cy="1020700"/>
          </a:xfrm>
          <a:prstGeom prst="parallelogram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28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73EBD-743D-C346-9E92-2B283144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B4CFAD-13C5-334C-A3E5-DEB770264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E229FA-A11D-2244-8EA7-1B7BA8F8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276356-CA80-BD4D-8EBA-95F15591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58E792-F4E0-DD41-96E3-8F8F73E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0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F0F15-B025-5C43-A7EB-5ABDC760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7544A6-67F6-5A4F-8105-AF811580A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0E2CC3-3730-CF43-A2D2-3D7EFA81D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79FE03-941A-AE4B-93AD-C1346BB2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55EF7-671E-7D46-B9CF-0A66B3F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FDD32F-545C-2F4E-A08A-A6D68FAC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37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B06EB-B7F9-8442-8DB8-9864405F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A088-F202-0348-BE7B-14A088744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B1FE0C-457B-A743-88A1-7CDF47DAF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5AD1D8-4B2D-E74D-8DA8-1808E6CFF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677F5A-613C-8743-B0C8-D19824876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93C6A0-F895-D243-946B-34D6CD26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1E190-1958-BF4E-AE23-806BEC8B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9DA675-15F4-3942-A070-27C52FCD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31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E1BA8-5EBE-C842-B4DE-9E1647D0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250D84-7768-2C40-A035-41C0AB3F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CD6B5E-6E90-5640-952C-0DD43FDD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246125-8C02-CB49-86D3-AC3E26B4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7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4C7B5E-96A5-7947-AE6A-F22F007F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D189B3-7627-9644-8C2A-42BE2209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794C2-C3C3-5942-945D-4517B86E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DF952-0E07-524A-8853-B22C561B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5BBE-6188-2C41-BDA9-F59416B0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E1CA2C-2623-0544-AF1F-D5AB8071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3C413B-C101-724A-8E02-25623071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C47439-411C-D846-9416-DBE42A94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49FA97-8C96-B04B-97A4-25A12D3D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47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B3BB3-8AF4-8840-A25B-F04A080C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4E37855-F116-DF40-982A-8EC22FC5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D53157-8F95-2743-BE9E-D8ABA1571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745736-A1D0-FE45-8C42-A34EA9F3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77E6F-3266-BF41-B5D2-0B87BD2FB404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BDA4BC-ECE6-1147-A100-2B3765A3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4030A1-8B4C-1246-A277-ABED2321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187169" cy="365125"/>
          </a:xfrm>
          <a:prstGeom prst="rect">
            <a:avLst/>
          </a:prstGeom>
        </p:spPr>
        <p:txBody>
          <a:bodyPr/>
          <a:lstStyle/>
          <a:p>
            <a:fld id="{D562EAB3-2116-7640-8362-9F4BAC737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47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20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tiff"/><Relationship Id="rId4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s%3A%2F%2Fwww.comsol.com%2Fguided-video%2Fguided-tutorial-set-up-and-run-a-simulation-with-comsol%2F8311%2Fcm-2fe56819bb01b60ab134f5501b58c347&amp;data=05%7C01%7CMorgan.DAL%40ensam.eu%7Cf4a83a53c1414d9035f108da34af95de%7Ce034b9b077684b9691b2d8f039816ac1%7C0%7C0%7C637880226174431321%7CUnknown%7CTWFpbGZsb3d8eyJWIjoiMC4wLjAwMDAiLCJQIjoiV2luMzIiLCJBTiI6Ik1haWwiLCJXVCI6Mn0%3D%7C1000%7C%7C%7C&amp;sdata=lYquELOQCMyOzY2UGgnUs%2FBw%2FD6w5%2FBQMZGjwvL4lEM%3D&amp;reserved=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FBC87-1B84-1B44-934A-3AD71B980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273" y="2738227"/>
            <a:ext cx="5546238" cy="1655762"/>
          </a:xfrm>
        </p:spPr>
        <p:txBody>
          <a:bodyPr/>
          <a:lstStyle/>
          <a:p>
            <a:pPr algn="l"/>
            <a:r>
              <a:rPr lang="fr-FR" dirty="0"/>
              <a:t>Atelier </a:t>
            </a:r>
            <a:br>
              <a:rPr lang="fr-FR" dirty="0"/>
            </a:br>
            <a:r>
              <a:rPr lang="fr-FR" sz="4000" dirty="0"/>
              <a:t>Simulation de la fabrication additive DMD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5B2019-5977-5847-B62B-12744E5D2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969" y="5217082"/>
            <a:ext cx="11158847" cy="1492938"/>
          </a:xfrm>
        </p:spPr>
        <p:txBody>
          <a:bodyPr anchor="b"/>
          <a:lstStyle/>
          <a:p>
            <a:pPr algn="l"/>
            <a:r>
              <a:rPr lang="fr-FR" dirty="0">
                <a:latin typeface="+mj-lt"/>
              </a:rPr>
              <a:t>Morgan Dal									14-16 Mai 202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EF773C-8E78-0E07-8D73-95C11F9D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83" y="2556451"/>
            <a:ext cx="1727042" cy="1672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4AF6FC-4E31-9632-E097-F20AB754BF5E}"/>
              </a:ext>
            </a:extLst>
          </p:cNvPr>
          <p:cNvSpPr txBox="1"/>
          <p:nvPr/>
        </p:nvSpPr>
        <p:spPr>
          <a:xfrm>
            <a:off x="637461" y="4574703"/>
            <a:ext cx="801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j-lt"/>
              </a:rPr>
              <a:t>« Comparaison de modèles avec activation d’éléments et ALE » </a:t>
            </a:r>
          </a:p>
        </p:txBody>
      </p:sp>
    </p:spTree>
    <p:extLst>
      <p:ext uri="{BB962C8B-B14F-4D97-AF65-F5344CB8AC3E}">
        <p14:creationId xmlns:p14="http://schemas.microsoft.com/office/powerpoint/2010/main" val="14092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8153230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Physiques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Thermique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B4E3871-9EFB-C050-8D45-0557FD236467}"/>
              </a:ext>
            </a:extLst>
          </p:cNvPr>
          <p:cNvSpPr txBox="1"/>
          <p:nvPr/>
        </p:nvSpPr>
        <p:spPr>
          <a:xfrm>
            <a:off x="7258893" y="2560578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Propriétés de l’inconel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EACEA75-2300-6E80-DC6F-2CF8355FECEB}"/>
              </a:ext>
            </a:extLst>
          </p:cNvPr>
          <p:cNvSpPr txBox="1"/>
          <p:nvPr/>
        </p:nvSpPr>
        <p:spPr>
          <a:xfrm>
            <a:off x="7197627" y="3691108"/>
            <a:ext cx="357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Propriétés de l’inconel dans l’apport </a:t>
            </a:r>
          </a:p>
          <a:p>
            <a:r>
              <a:rPr lang="fr-FR" dirty="0">
                <a:latin typeface="+mj-lt"/>
              </a:rPr>
              <a:t>et de l’air ailleurs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90EC6-3218-4689-50D7-E1193D64F29A}"/>
              </a:ext>
            </a:extLst>
          </p:cNvPr>
          <p:cNvSpPr/>
          <p:nvPr/>
        </p:nvSpPr>
        <p:spPr>
          <a:xfrm>
            <a:off x="6840916" y="4373456"/>
            <a:ext cx="38972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i="1" dirty="0">
                <a:latin typeface="+mj-lt"/>
              </a:rPr>
              <a:t>29.6*solid.isactive+0.3*(1-solid.isactive)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D02F6-CFEF-3B68-E215-EF3C72BA1312}"/>
              </a:ext>
            </a:extLst>
          </p:cNvPr>
          <p:cNvSpPr/>
          <p:nvPr/>
        </p:nvSpPr>
        <p:spPr>
          <a:xfrm>
            <a:off x="6840916" y="5577368"/>
            <a:ext cx="387875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i="1" dirty="0">
                <a:latin typeface="+mj-lt"/>
              </a:rPr>
              <a:t>source*</a:t>
            </a:r>
            <a:r>
              <a:rPr lang="fr-FR" i="1" dirty="0" err="1">
                <a:latin typeface="+mj-lt"/>
              </a:rPr>
              <a:t>solid.isactive</a:t>
            </a:r>
            <a:r>
              <a:rPr lang="fr-FR" i="1" dirty="0">
                <a:latin typeface="+mj-lt"/>
              </a:rPr>
              <a:t>*(</a:t>
            </a:r>
            <a:r>
              <a:rPr lang="fr-FR" i="1" dirty="0" err="1">
                <a:latin typeface="+mj-lt"/>
              </a:rPr>
              <a:t>t</a:t>
            </a:r>
            <a:r>
              <a:rPr lang="fr-FR" i="1" dirty="0">
                <a:latin typeface="+mj-lt"/>
              </a:rPr>
              <a:t>&gt;0*</a:t>
            </a:r>
            <a:r>
              <a:rPr lang="fr-FR" i="1" dirty="0" err="1">
                <a:latin typeface="+mj-lt"/>
              </a:rPr>
              <a:t>tp</a:t>
            </a:r>
            <a:r>
              <a:rPr lang="fr-FR" i="1" dirty="0">
                <a:latin typeface="+mj-lt"/>
              </a:rPr>
              <a:t>)*(</a:t>
            </a:r>
            <a:r>
              <a:rPr lang="fr-FR" i="1" dirty="0" err="1">
                <a:latin typeface="+mj-lt"/>
              </a:rPr>
              <a:t>t</a:t>
            </a:r>
            <a:r>
              <a:rPr lang="fr-FR" i="1" dirty="0">
                <a:latin typeface="+mj-lt"/>
              </a:rPr>
              <a:t>&lt;1*</a:t>
            </a:r>
            <a:r>
              <a:rPr lang="fr-FR" i="1" dirty="0" err="1">
                <a:latin typeface="+mj-lt"/>
              </a:rPr>
              <a:t>tp</a:t>
            </a:r>
            <a:r>
              <a:rPr lang="fr-FR" i="1" dirty="0">
                <a:latin typeface="+mj-lt"/>
              </a:rPr>
              <a:t>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F635F6-D1B2-0369-3002-5DAB6D4DA5CA}"/>
              </a:ext>
            </a:extLst>
          </p:cNvPr>
          <p:cNvSpPr txBox="1"/>
          <p:nvPr/>
        </p:nvSpPr>
        <p:spPr>
          <a:xfrm>
            <a:off x="5989949" y="4951152"/>
            <a:ext cx="4219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Source de chaleur sur frontière de l’apport  </a:t>
            </a:r>
          </a:p>
          <a:p>
            <a:r>
              <a:rPr lang="fr-FR" dirty="0">
                <a:latin typeface="+mj-lt"/>
              </a:rPr>
              <a:t>et isolation ailleurs* :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3AC719B-C4F1-697B-67EB-6F7C70EA9659}"/>
              </a:ext>
            </a:extLst>
          </p:cNvPr>
          <p:cNvCxnSpPr/>
          <p:nvPr/>
        </p:nvCxnSpPr>
        <p:spPr>
          <a:xfrm>
            <a:off x="7292898" y="3336242"/>
            <a:ext cx="3200400" cy="1446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2A3DDB2-2EEF-FDA4-5837-B6B8227EB935}"/>
              </a:ext>
            </a:extLst>
          </p:cNvPr>
          <p:cNvSpPr txBox="1"/>
          <p:nvPr/>
        </p:nvSpPr>
        <p:spPr>
          <a:xfrm>
            <a:off x="4050969" y="5833670"/>
            <a:ext cx="2542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*Intégrer les pertes convectives et radiatives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20A44F3-CB3C-0AF4-2E24-93D60AF3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9" y="1905000"/>
            <a:ext cx="4064000" cy="30480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54E8EC7-34B9-D00C-466B-5B6A013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79" y="3198553"/>
            <a:ext cx="4064000" cy="30480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758CC27-AA17-D076-6957-6C44F92A1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36" y="1498983"/>
            <a:ext cx="1603517" cy="4632382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C4213B6-90B7-49DD-C334-23FBA65E4551}"/>
              </a:ext>
            </a:extLst>
          </p:cNvPr>
          <p:cNvCxnSpPr>
            <a:cxnSpLocks/>
          </p:cNvCxnSpPr>
          <p:nvPr/>
        </p:nvCxnSpPr>
        <p:spPr>
          <a:xfrm>
            <a:off x="1271239" y="3567885"/>
            <a:ext cx="2040673" cy="165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E9157D5-3332-171F-AD08-2ADD1609683D}"/>
              </a:ext>
            </a:extLst>
          </p:cNvPr>
          <p:cNvCxnSpPr>
            <a:cxnSpLocks/>
          </p:cNvCxnSpPr>
          <p:nvPr/>
        </p:nvCxnSpPr>
        <p:spPr>
          <a:xfrm>
            <a:off x="1282390" y="3278459"/>
            <a:ext cx="1817649" cy="70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F522D86-562B-AE31-0733-FD89A704F3CF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138327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4283757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Maillage et résolution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Maillage quadrangulaire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3F921-6707-F916-C4CB-117D32BE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9" y="2192384"/>
            <a:ext cx="4064000" cy="304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32F1EB-4C23-1BDA-0A67-DDCF89A7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31" y="1487039"/>
            <a:ext cx="1617015" cy="4646293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4851F67-C216-8AB8-626D-C2DCEA88A0F7}"/>
              </a:ext>
            </a:extLst>
          </p:cNvPr>
          <p:cNvCxnSpPr>
            <a:cxnSpLocks/>
          </p:cNvCxnSpPr>
          <p:nvPr/>
        </p:nvCxnSpPr>
        <p:spPr>
          <a:xfrm>
            <a:off x="1412850" y="3429000"/>
            <a:ext cx="2623891" cy="42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924839D-80D7-6681-EF5D-B2F528F2B5AA}"/>
              </a:ext>
            </a:extLst>
          </p:cNvPr>
          <p:cNvCxnSpPr>
            <a:cxnSpLocks/>
          </p:cNvCxnSpPr>
          <p:nvPr/>
        </p:nvCxnSpPr>
        <p:spPr>
          <a:xfrm>
            <a:off x="1131208" y="3643207"/>
            <a:ext cx="2062408" cy="62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2B46B0E-DCD5-ADDD-C213-FFA6D0EBDBE2}"/>
              </a:ext>
            </a:extLst>
          </p:cNvPr>
          <p:cNvSpPr txBox="1"/>
          <p:nvPr/>
        </p:nvSpPr>
        <p:spPr>
          <a:xfrm>
            <a:off x="2742420" y="5691157"/>
            <a:ext cx="41481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Taille 1 /personnalisé / Hauteur de couche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5616C-DFEA-1AA3-CDAC-57F4A25D3928}"/>
              </a:ext>
            </a:extLst>
          </p:cNvPr>
          <p:cNvSpPr/>
          <p:nvPr/>
        </p:nvSpPr>
        <p:spPr>
          <a:xfrm>
            <a:off x="7239748" y="1996562"/>
            <a:ext cx="4283757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749212F-41DA-E9B2-F9C1-DCA56A356149}"/>
              </a:ext>
            </a:extLst>
          </p:cNvPr>
          <p:cNvSpPr txBox="1"/>
          <p:nvPr/>
        </p:nvSpPr>
        <p:spPr>
          <a:xfrm>
            <a:off x="7239748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Résolution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8C9DB45-31DA-0CEA-EF12-5C18E0D15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2" y="1498983"/>
            <a:ext cx="1629630" cy="46779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477ACF-C47E-4764-E406-2BE3B3BA40DD}"/>
              </a:ext>
            </a:extLst>
          </p:cNvPr>
          <p:cNvSpPr/>
          <p:nvPr/>
        </p:nvSpPr>
        <p:spPr>
          <a:xfrm>
            <a:off x="7727612" y="2562088"/>
            <a:ext cx="277326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latin typeface="+mj-lt"/>
              </a:rPr>
              <a:t>range(0,Rlaser/vit0/2,N*</a:t>
            </a:r>
            <a:r>
              <a:rPr lang="fr-FR" dirty="0" err="1">
                <a:latin typeface="+mj-lt"/>
              </a:rPr>
              <a:t>tp</a:t>
            </a:r>
            <a:r>
              <a:rPr lang="fr-FR" dirty="0">
                <a:latin typeface="+mj-lt"/>
              </a:rPr>
              <a:t>)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9C24B8A-51D1-E670-F97D-21DE5E36502F}"/>
              </a:ext>
            </a:extLst>
          </p:cNvPr>
          <p:cNvCxnSpPr>
            <a:cxnSpLocks/>
          </p:cNvCxnSpPr>
          <p:nvPr/>
        </p:nvCxnSpPr>
        <p:spPr>
          <a:xfrm flipV="1">
            <a:off x="1522601" y="2746754"/>
            <a:ext cx="6095260" cy="118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C75801E6-9B9F-01E7-B57D-E94AFFA58DD8}"/>
              </a:ext>
            </a:extLst>
          </p:cNvPr>
          <p:cNvSpPr txBox="1"/>
          <p:nvPr/>
        </p:nvSpPr>
        <p:spPr>
          <a:xfrm>
            <a:off x="5046122" y="461573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60000 DDL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EE18DE7-80A1-BEAF-F03A-987A2562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209" y="3364437"/>
            <a:ext cx="4119631" cy="2696052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6CE9A9C-9607-C8A6-F47B-F2BC68678B34}"/>
              </a:ext>
            </a:extLst>
          </p:cNvPr>
          <p:cNvCxnSpPr>
            <a:cxnSpLocks/>
          </p:cNvCxnSpPr>
          <p:nvPr/>
        </p:nvCxnSpPr>
        <p:spPr>
          <a:xfrm flipV="1">
            <a:off x="1453937" y="3724750"/>
            <a:ext cx="8150906" cy="68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C962B02-6210-8EFF-E3EA-3F2E12CB1B87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6304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Résultats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55F3CE-452F-65BE-BAEB-90350555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384" y="637051"/>
            <a:ext cx="6158796" cy="46190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1DDBB2-023F-520D-9495-B6AE9F601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89" y="1498983"/>
            <a:ext cx="1602918" cy="4632382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243E94D-3933-315C-FF5F-EE15B516F592}"/>
              </a:ext>
            </a:extLst>
          </p:cNvPr>
          <p:cNvCxnSpPr>
            <a:cxnSpLocks/>
          </p:cNvCxnSpPr>
          <p:nvPr/>
        </p:nvCxnSpPr>
        <p:spPr>
          <a:xfrm flipV="1">
            <a:off x="1282438" y="3444401"/>
            <a:ext cx="2598186" cy="148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DC9446A-24D5-E26A-E976-99DE622EB802}"/>
              </a:ext>
            </a:extLst>
          </p:cNvPr>
          <p:cNvCxnSpPr>
            <a:cxnSpLocks/>
          </p:cNvCxnSpPr>
          <p:nvPr/>
        </p:nvCxnSpPr>
        <p:spPr>
          <a:xfrm flipV="1">
            <a:off x="1179466" y="2297788"/>
            <a:ext cx="5600475" cy="137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nregistrement de l’écran 2022-05-08 à 07.59.19" descr="Enregistrement de l’écran 2022-05-08 à 07.59.19">
            <a:hlinkClick r:id="" action="ppaction://media"/>
            <a:extLst>
              <a:ext uri="{FF2B5EF4-FFF2-40B4-BE49-F238E27FC236}">
                <a16:creationId xmlns:a16="http://schemas.microsoft.com/office/drawing/2014/main" id="{38FF4EC5-F39E-8766-31C5-6587CB35E9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8.4457" end="2430.082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82519" y="1733836"/>
            <a:ext cx="7273086" cy="38098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0F9473-D2C7-1DE4-4392-F48D20ED1347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1416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8411350" cy="824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 du champs thermique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08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Exercices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D296E-E92F-625B-0226-4C2BFA795EFE}"/>
              </a:ext>
            </a:extLst>
          </p:cNvPr>
          <p:cNvSpPr/>
          <p:nvPr/>
        </p:nvSpPr>
        <p:spPr>
          <a:xfrm>
            <a:off x="2674604" y="3016651"/>
            <a:ext cx="8411350" cy="824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Prise en compte des pertes radiatives et convectives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91059-D3F2-7DEC-E9F4-5F1E14ABBB11}"/>
              </a:ext>
            </a:extLst>
          </p:cNvPr>
          <p:cNvSpPr/>
          <p:nvPr/>
        </p:nvSpPr>
        <p:spPr>
          <a:xfrm>
            <a:off x="2674604" y="4036740"/>
            <a:ext cx="8411350" cy="8246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 de l’apport d’énergie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9AA6F-F3D5-B106-844B-6D7E8D9BDD37}"/>
              </a:ext>
            </a:extLst>
          </p:cNvPr>
          <p:cNvSpPr/>
          <p:nvPr/>
        </p:nvSpPr>
        <p:spPr>
          <a:xfrm>
            <a:off x="2674604" y="5056829"/>
            <a:ext cx="8411350" cy="824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des effets mécaniques</a:t>
            </a:r>
          </a:p>
        </p:txBody>
      </p:sp>
    </p:spTree>
    <p:extLst>
      <p:ext uri="{BB962C8B-B14F-4D97-AF65-F5344CB8AC3E}">
        <p14:creationId xmlns:p14="http://schemas.microsoft.com/office/powerpoint/2010/main" val="322395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3"/>
            <a:ext cx="4064000" cy="3652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Géométrie</a:t>
            </a:r>
          </a:p>
          <a:p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15729D-7C42-F059-517D-1F580765F29B}"/>
              </a:ext>
            </a:extLst>
          </p:cNvPr>
          <p:cNvSpPr txBox="1"/>
          <p:nvPr/>
        </p:nvSpPr>
        <p:spPr>
          <a:xfrm>
            <a:off x="3215498" y="4349952"/>
            <a:ext cx="3139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Longueur  = 5 cm</a:t>
            </a:r>
          </a:p>
          <a:p>
            <a:r>
              <a:rPr lang="fr-FR" dirty="0">
                <a:latin typeface="+mj-lt"/>
              </a:rPr>
              <a:t>Largeur = 5 mm</a:t>
            </a:r>
          </a:p>
          <a:p>
            <a:r>
              <a:rPr lang="fr-FR" dirty="0">
                <a:latin typeface="+mj-lt"/>
              </a:rPr>
              <a:t>Hauteur = 1.75 mm</a:t>
            </a:r>
          </a:p>
          <a:p>
            <a:r>
              <a:rPr lang="fr-FR" strike="sngStrike" dirty="0">
                <a:latin typeface="+mj-lt"/>
              </a:rPr>
              <a:t>Hauteur de couche = 0.350 mm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AD1749-56E4-CECD-AA2A-230279079C74}"/>
              </a:ext>
            </a:extLst>
          </p:cNvPr>
          <p:cNvSpPr/>
          <p:nvPr/>
        </p:nvSpPr>
        <p:spPr>
          <a:xfrm>
            <a:off x="6980638" y="1996563"/>
            <a:ext cx="4064000" cy="3652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4C401B-71CE-48D1-EFFB-B70CC8AE8A7C}"/>
              </a:ext>
            </a:extLst>
          </p:cNvPr>
          <p:cNvSpPr txBox="1"/>
          <p:nvPr/>
        </p:nvSpPr>
        <p:spPr>
          <a:xfrm>
            <a:off x="7114354" y="2023374"/>
            <a:ext cx="38048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Matériaux</a:t>
            </a: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Inconel 718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Air</a:t>
            </a:r>
          </a:p>
          <a:p>
            <a:r>
              <a:rPr lang="fr-FR" dirty="0">
                <a:latin typeface="+mj-lt"/>
              </a:rPr>
              <a:t>	 </a:t>
            </a:r>
          </a:p>
          <a:p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12DBD71-21C0-CA5F-3FEA-62601A49A86A}"/>
              </a:ext>
            </a:extLst>
          </p:cNvPr>
          <p:cNvSpPr txBox="1"/>
          <p:nvPr/>
        </p:nvSpPr>
        <p:spPr>
          <a:xfrm>
            <a:off x="7426114" y="2764787"/>
            <a:ext cx="3173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Module d’Young  = 210 </a:t>
            </a:r>
            <a:r>
              <a:rPr lang="fr-FR" dirty="0" err="1">
                <a:latin typeface="+mj-lt"/>
              </a:rPr>
              <a:t>GPa</a:t>
            </a: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Coefficient de Poisson = 0.3 </a:t>
            </a:r>
          </a:p>
          <a:p>
            <a:r>
              <a:rPr lang="fr-FR" dirty="0">
                <a:latin typeface="+mj-lt"/>
              </a:rPr>
              <a:t>Conductivité th. = 29.6 W/m/K</a:t>
            </a:r>
          </a:p>
          <a:p>
            <a:r>
              <a:rPr lang="fr-FR" dirty="0">
                <a:latin typeface="+mj-lt"/>
              </a:rPr>
              <a:t>Masse volumique = 7400 kg/m</a:t>
            </a:r>
            <a:r>
              <a:rPr lang="fr-FR" baseline="30000" dirty="0">
                <a:latin typeface="+mj-lt"/>
              </a:rPr>
              <a:t>3</a:t>
            </a:r>
            <a:r>
              <a:rPr lang="fr-FR" dirty="0">
                <a:latin typeface="+mj-lt"/>
              </a:rPr>
              <a:t> </a:t>
            </a:r>
          </a:p>
          <a:p>
            <a:r>
              <a:rPr lang="fr-FR" dirty="0">
                <a:latin typeface="+mj-lt"/>
              </a:rPr>
              <a:t>Chaleur massique = 720 J/kg/K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FC9AF-A63E-E5D5-4B22-377A493A260A}"/>
              </a:ext>
            </a:extLst>
          </p:cNvPr>
          <p:cNvSpPr/>
          <p:nvPr/>
        </p:nvSpPr>
        <p:spPr>
          <a:xfrm>
            <a:off x="7412714" y="45076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Conductivité th. = 0.3 W/m/K*</a:t>
            </a:r>
          </a:p>
          <a:p>
            <a:r>
              <a:rPr lang="fr-FR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Masse volumique = 1.2 kg/m</a:t>
            </a:r>
            <a:r>
              <a:rPr lang="fr-FR" strike="sngStrike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fr-FR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</a:p>
          <a:p>
            <a:r>
              <a:rPr lang="fr-FR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Chaleur massique = 1000 J/kg/K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C9F0E3-5A99-8814-7637-677006AB0AC0}"/>
              </a:ext>
            </a:extLst>
          </p:cNvPr>
          <p:cNvSpPr txBox="1"/>
          <p:nvPr/>
        </p:nvSpPr>
        <p:spPr>
          <a:xfrm>
            <a:off x="2674604" y="1314317"/>
            <a:ext cx="84199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Assistant de modélisation / 3D / Transferts de chaleur + Géométrie déformée / Temporel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8A1D52-F45B-84FA-5F43-F818DACA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2" y="1683649"/>
            <a:ext cx="4064000" cy="304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93950-D081-CE44-D730-8EBE03F5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8" y="1540352"/>
            <a:ext cx="1711005" cy="44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8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F61CBC-0AD0-C725-360C-DF89CC90B326}"/>
              </a:ext>
            </a:extLst>
          </p:cNvPr>
          <p:cNvSpPr/>
          <p:nvPr/>
        </p:nvSpPr>
        <p:spPr>
          <a:xfrm>
            <a:off x="2674604" y="1996562"/>
            <a:ext cx="8153230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4E0EB1-D585-1099-FDFD-6E4D8DC6725C}"/>
              </a:ext>
            </a:extLst>
          </p:cNvPr>
          <p:cNvSpPr txBox="1"/>
          <p:nvPr/>
        </p:nvSpPr>
        <p:spPr>
          <a:xfrm>
            <a:off x="2565070" y="131431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Physiques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CE82E0-9F4A-1F3A-9315-6628D6F9B629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Thermique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D234DB-7790-13AB-B440-0052AC64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09" y="3265449"/>
            <a:ext cx="4064000" cy="304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770B09-6D14-CE1E-6B8E-6F743500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19" y="1996561"/>
            <a:ext cx="4064000" cy="304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58B5A3-A0F2-E5C9-82EC-E5328D4AC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75" y="1498983"/>
            <a:ext cx="1726257" cy="444461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25191E9-A252-693B-753A-53F1801E11CE}"/>
              </a:ext>
            </a:extLst>
          </p:cNvPr>
          <p:cNvCxnSpPr>
            <a:cxnSpLocks/>
          </p:cNvCxnSpPr>
          <p:nvPr/>
        </p:nvCxnSpPr>
        <p:spPr>
          <a:xfrm>
            <a:off x="1271239" y="3429000"/>
            <a:ext cx="2040673" cy="1789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9E162CF-4851-B648-9984-5D35D643007B}"/>
              </a:ext>
            </a:extLst>
          </p:cNvPr>
          <p:cNvCxnSpPr>
            <a:cxnSpLocks/>
          </p:cNvCxnSpPr>
          <p:nvPr/>
        </p:nvCxnSpPr>
        <p:spPr>
          <a:xfrm>
            <a:off x="1260088" y="3178098"/>
            <a:ext cx="1839951" cy="80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26329D0-793C-FA4E-13F1-500EB2D9780F}"/>
              </a:ext>
            </a:extLst>
          </p:cNvPr>
          <p:cNvSpPr txBox="1"/>
          <p:nvPr/>
        </p:nvSpPr>
        <p:spPr>
          <a:xfrm>
            <a:off x="7258893" y="2560578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Propriétés de l’inconel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80452D-8CF5-CB8C-FA9F-E478C25300A7}"/>
              </a:ext>
            </a:extLst>
          </p:cNvPr>
          <p:cNvSpPr txBox="1"/>
          <p:nvPr/>
        </p:nvSpPr>
        <p:spPr>
          <a:xfrm>
            <a:off x="7292898" y="376624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Flux de chaleur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975D571-D0FE-8DE9-29A5-82DCA52E58E1}"/>
              </a:ext>
            </a:extLst>
          </p:cNvPr>
          <p:cNvCxnSpPr/>
          <p:nvPr/>
        </p:nvCxnSpPr>
        <p:spPr>
          <a:xfrm>
            <a:off x="7292898" y="3336242"/>
            <a:ext cx="3200400" cy="1446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27A69F7-BE46-5441-F055-942D2AA5CCCD}"/>
              </a:ext>
            </a:extLst>
          </p:cNvPr>
          <p:cNvSpPr/>
          <p:nvPr/>
        </p:nvSpPr>
        <p:spPr>
          <a:xfrm>
            <a:off x="9064566" y="3757040"/>
            <a:ext cx="7910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i="1" dirty="0">
                <a:latin typeface="+mj-lt"/>
              </a:rPr>
              <a:t>source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575F456-DA57-4939-79D0-BC41A78A4C7A}"/>
              </a:ext>
            </a:extLst>
          </p:cNvPr>
          <p:cNvSpPr txBox="1"/>
          <p:nvPr/>
        </p:nvSpPr>
        <p:spPr>
          <a:xfrm>
            <a:off x="4050969" y="5833670"/>
            <a:ext cx="1947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*Attention à l’isolation thermique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0B7B7C-E229-2540-F5E9-09A7DD845041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249875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F61CBC-0AD0-C725-360C-DF89CC90B326}"/>
              </a:ext>
            </a:extLst>
          </p:cNvPr>
          <p:cNvSpPr/>
          <p:nvPr/>
        </p:nvSpPr>
        <p:spPr>
          <a:xfrm>
            <a:off x="2674604" y="1996562"/>
            <a:ext cx="8153230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4E0EB1-D585-1099-FDFD-6E4D8DC6725C}"/>
              </a:ext>
            </a:extLst>
          </p:cNvPr>
          <p:cNvSpPr txBox="1"/>
          <p:nvPr/>
        </p:nvSpPr>
        <p:spPr>
          <a:xfrm>
            <a:off x="2565070" y="131431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Physiques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CE82E0-9F4A-1F3A-9315-6628D6F9B629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ALE (Géométrie déformée)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D234DB-7790-13AB-B440-0052AC64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33" y="3614918"/>
            <a:ext cx="4064000" cy="304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770B09-6D14-CE1E-6B8E-6F743500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277" y="1498983"/>
            <a:ext cx="4064000" cy="30480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326329D0-793C-FA4E-13F1-500EB2D9780F}"/>
              </a:ext>
            </a:extLst>
          </p:cNvPr>
          <p:cNvSpPr txBox="1"/>
          <p:nvPr/>
        </p:nvSpPr>
        <p:spPr>
          <a:xfrm>
            <a:off x="7882742" y="2262339"/>
            <a:ext cx="187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Déformation libre 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975D571-D0FE-8DE9-29A5-82DCA52E58E1}"/>
              </a:ext>
            </a:extLst>
          </p:cNvPr>
          <p:cNvCxnSpPr/>
          <p:nvPr/>
        </p:nvCxnSpPr>
        <p:spPr>
          <a:xfrm>
            <a:off x="7344409" y="2873857"/>
            <a:ext cx="3200400" cy="1446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196D402F-121A-E863-7F2E-40E84287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408" y="2573741"/>
            <a:ext cx="4064000" cy="304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076C7D-F6BC-3CCF-789A-D1EF4538E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70" y="1498984"/>
            <a:ext cx="1719155" cy="445576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883C214-D47B-4F9F-6FED-90CC2A441C07}"/>
              </a:ext>
            </a:extLst>
          </p:cNvPr>
          <p:cNvSpPr txBox="1"/>
          <p:nvPr/>
        </p:nvSpPr>
        <p:spPr>
          <a:xfrm>
            <a:off x="7619519" y="3289420"/>
            <a:ext cx="248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Déplacement normal nul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FF6EEF2-B1B3-99B8-C949-C84651C31A24}"/>
              </a:ext>
            </a:extLst>
          </p:cNvPr>
          <p:cNvCxnSpPr/>
          <p:nvPr/>
        </p:nvCxnSpPr>
        <p:spPr>
          <a:xfrm>
            <a:off x="7344409" y="3968719"/>
            <a:ext cx="3200400" cy="1446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761DF0B-159F-4265-420B-EC269621432F}"/>
              </a:ext>
            </a:extLst>
          </p:cNvPr>
          <p:cNvSpPr txBox="1"/>
          <p:nvPr/>
        </p:nvSpPr>
        <p:spPr>
          <a:xfrm>
            <a:off x="7276719" y="4239351"/>
            <a:ext cx="328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Vitesse normale de déformation*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25191E9-A252-693B-753A-53F1801E11CE}"/>
              </a:ext>
            </a:extLst>
          </p:cNvPr>
          <p:cNvCxnSpPr>
            <a:cxnSpLocks/>
          </p:cNvCxnSpPr>
          <p:nvPr/>
        </p:nvCxnSpPr>
        <p:spPr>
          <a:xfrm flipV="1">
            <a:off x="1396147" y="3407072"/>
            <a:ext cx="2155968" cy="47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9E162CF-4851-B648-9984-5D35D643007B}"/>
              </a:ext>
            </a:extLst>
          </p:cNvPr>
          <p:cNvCxnSpPr>
            <a:cxnSpLocks/>
          </p:cNvCxnSpPr>
          <p:nvPr/>
        </p:nvCxnSpPr>
        <p:spPr>
          <a:xfrm>
            <a:off x="1580722" y="3970062"/>
            <a:ext cx="1967604" cy="158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B642D82-DD35-5533-521E-697DF620414D}"/>
              </a:ext>
            </a:extLst>
          </p:cNvPr>
          <p:cNvCxnSpPr>
            <a:cxnSpLocks/>
          </p:cNvCxnSpPr>
          <p:nvPr/>
        </p:nvCxnSpPr>
        <p:spPr>
          <a:xfrm>
            <a:off x="1742564" y="4166903"/>
            <a:ext cx="1687555" cy="3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E13FA829-7D3B-7CEC-1904-DC0CAB48F0D7}"/>
              </a:ext>
            </a:extLst>
          </p:cNvPr>
          <p:cNvSpPr txBox="1"/>
          <p:nvPr/>
        </p:nvSpPr>
        <p:spPr>
          <a:xfrm>
            <a:off x="8821428" y="5817761"/>
            <a:ext cx="1968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*Attention à bien choisir la vitesse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9280F5-AA1A-E642-68BE-55AE0E9BFB3E}"/>
              </a:ext>
            </a:extLst>
          </p:cNvPr>
          <p:cNvSpPr/>
          <p:nvPr/>
        </p:nvSpPr>
        <p:spPr>
          <a:xfrm>
            <a:off x="4297646" y="5009780"/>
            <a:ext cx="6386428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400" dirty="0"/>
              <a:t>0.8*</a:t>
            </a:r>
            <a:r>
              <a:rPr lang="fr-FR" sz="1400" dirty="0" err="1"/>
              <a:t>nz</a:t>
            </a:r>
            <a:r>
              <a:rPr lang="fr-FR" sz="1400" dirty="0"/>
              <a:t>*5*</a:t>
            </a:r>
            <a:r>
              <a:rPr lang="fr-FR" sz="1400" dirty="0" err="1"/>
              <a:t>qm_poudre</a:t>
            </a:r>
            <a:r>
              <a:rPr lang="fr-FR" sz="1400" dirty="0"/>
              <a:t>/(pi*Rpoudre^2)/7400*</a:t>
            </a:r>
            <a:r>
              <a:rPr lang="fr-FR" sz="1400" dirty="0" err="1"/>
              <a:t>exp</a:t>
            </a:r>
            <a:r>
              <a:rPr lang="fr-FR" sz="1400" dirty="0"/>
              <a:t>(-5*((x-x0)^2+(y-y0)^2)/Rpoudre^2)</a:t>
            </a:r>
          </a:p>
        </p:txBody>
      </p:sp>
    </p:spTree>
    <p:extLst>
      <p:ext uri="{BB962C8B-B14F-4D97-AF65-F5344CB8AC3E}">
        <p14:creationId xmlns:p14="http://schemas.microsoft.com/office/powerpoint/2010/main" val="208893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4283757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Maillage et résolution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Maillage quadrangulaire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B46B0E-DCD5-ADDD-C213-FFA6D0EBDBE2}"/>
              </a:ext>
            </a:extLst>
          </p:cNvPr>
          <p:cNvSpPr txBox="1"/>
          <p:nvPr/>
        </p:nvSpPr>
        <p:spPr>
          <a:xfrm>
            <a:off x="2742420" y="5691157"/>
            <a:ext cx="41481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Taille 1 /personnalisé / Hauteur de couche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5616C-DFEA-1AA3-CDAC-57F4A25D3928}"/>
              </a:ext>
            </a:extLst>
          </p:cNvPr>
          <p:cNvSpPr/>
          <p:nvPr/>
        </p:nvSpPr>
        <p:spPr>
          <a:xfrm>
            <a:off x="7239748" y="1996562"/>
            <a:ext cx="4283757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749212F-41DA-E9B2-F9C1-DCA56A356149}"/>
              </a:ext>
            </a:extLst>
          </p:cNvPr>
          <p:cNvSpPr txBox="1"/>
          <p:nvPr/>
        </p:nvSpPr>
        <p:spPr>
          <a:xfrm>
            <a:off x="7239748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Résolution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477ACF-C47E-4764-E406-2BE3B3BA40DD}"/>
              </a:ext>
            </a:extLst>
          </p:cNvPr>
          <p:cNvSpPr/>
          <p:nvPr/>
        </p:nvSpPr>
        <p:spPr>
          <a:xfrm>
            <a:off x="7727612" y="2562088"/>
            <a:ext cx="277326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latin typeface="+mj-lt"/>
              </a:rPr>
              <a:t>range(0,Rlaser/vit0/2,N*</a:t>
            </a:r>
            <a:r>
              <a:rPr lang="fr-FR" dirty="0" err="1">
                <a:latin typeface="+mj-lt"/>
              </a:rPr>
              <a:t>tp</a:t>
            </a:r>
            <a:r>
              <a:rPr lang="fr-FR" dirty="0">
                <a:latin typeface="+mj-lt"/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75801E6-9B9F-01E7-B57D-E94AFFA58DD8}"/>
              </a:ext>
            </a:extLst>
          </p:cNvPr>
          <p:cNvSpPr txBox="1"/>
          <p:nvPr/>
        </p:nvSpPr>
        <p:spPr>
          <a:xfrm>
            <a:off x="5046122" y="461573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50000 DDL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EE18DE7-80A1-BEAF-F03A-987A2562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09" y="3364437"/>
            <a:ext cx="4119631" cy="2696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832DA-D03B-EBB9-73AB-8E9E6FC7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9" y="1523483"/>
            <a:ext cx="1777121" cy="45370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3E1A86-D825-1632-7FFC-AE758A16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851" y="1905000"/>
            <a:ext cx="4064000" cy="3048000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4851F67-C216-8AB8-626D-C2DCEA88A0F7}"/>
              </a:ext>
            </a:extLst>
          </p:cNvPr>
          <p:cNvCxnSpPr>
            <a:cxnSpLocks/>
          </p:cNvCxnSpPr>
          <p:nvPr/>
        </p:nvCxnSpPr>
        <p:spPr>
          <a:xfrm flipV="1">
            <a:off x="1522601" y="3884916"/>
            <a:ext cx="1789918" cy="79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924839D-80D7-6681-EF5D-B2F528F2B5AA}"/>
              </a:ext>
            </a:extLst>
          </p:cNvPr>
          <p:cNvCxnSpPr>
            <a:cxnSpLocks/>
          </p:cNvCxnSpPr>
          <p:nvPr/>
        </p:nvCxnSpPr>
        <p:spPr>
          <a:xfrm flipV="1">
            <a:off x="1478734" y="4004069"/>
            <a:ext cx="1752324" cy="87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3BA5849F-3C19-7F64-24BC-6DCA7A93F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6" y="1542596"/>
            <a:ext cx="1777781" cy="4517894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9C24B8A-51D1-E670-F97D-21DE5E36502F}"/>
              </a:ext>
            </a:extLst>
          </p:cNvPr>
          <p:cNvCxnSpPr>
            <a:cxnSpLocks/>
          </p:cNvCxnSpPr>
          <p:nvPr/>
        </p:nvCxnSpPr>
        <p:spPr>
          <a:xfrm flipV="1">
            <a:off x="1453937" y="2746754"/>
            <a:ext cx="6163924" cy="104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6CE9A9C-9607-C8A6-F47B-F2BC68678B34}"/>
              </a:ext>
            </a:extLst>
          </p:cNvPr>
          <p:cNvCxnSpPr>
            <a:cxnSpLocks/>
          </p:cNvCxnSpPr>
          <p:nvPr/>
        </p:nvCxnSpPr>
        <p:spPr>
          <a:xfrm flipV="1">
            <a:off x="1453937" y="3724750"/>
            <a:ext cx="8150906" cy="50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5275E0C-74F2-58B5-0050-F899BB19383D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15077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8411350" cy="824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fort entre dépôt et température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08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Exercices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D296E-E92F-625B-0226-4C2BFA795EFE}"/>
              </a:ext>
            </a:extLst>
          </p:cNvPr>
          <p:cNvSpPr/>
          <p:nvPr/>
        </p:nvSpPr>
        <p:spPr>
          <a:xfrm>
            <a:off x="2674604" y="3016651"/>
            <a:ext cx="8411350" cy="824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Prise en compte des pertes radiatives et convectives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91059-D3F2-7DEC-E9F4-5F1E14ABBB11}"/>
              </a:ext>
            </a:extLst>
          </p:cNvPr>
          <p:cNvSpPr/>
          <p:nvPr/>
        </p:nvSpPr>
        <p:spPr>
          <a:xfrm>
            <a:off x="2674604" y="4036740"/>
            <a:ext cx="8411350" cy="8246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 de l’apport de matière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9AA6F-F3D5-B106-844B-6D7E8D9BDD37}"/>
              </a:ext>
            </a:extLst>
          </p:cNvPr>
          <p:cNvSpPr/>
          <p:nvPr/>
        </p:nvSpPr>
        <p:spPr>
          <a:xfrm>
            <a:off x="2674604" y="5056829"/>
            <a:ext cx="8411350" cy="824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de l’hydrodynamique</a:t>
            </a:r>
          </a:p>
        </p:txBody>
      </p:sp>
    </p:spTree>
    <p:extLst>
      <p:ext uri="{BB962C8B-B14F-4D97-AF65-F5344CB8AC3E}">
        <p14:creationId xmlns:p14="http://schemas.microsoft.com/office/powerpoint/2010/main" val="331610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8411350" cy="824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pas si simple en AEL</a:t>
            </a:r>
          </a:p>
          <a:p>
            <a:pPr algn="ctr"/>
            <a:r>
              <a:rPr lang="fr-FR" dirty="0"/>
              <a:t>Des effets de contre réaction à cause des éléments « silencieux »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9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Bilan des exercices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D296E-E92F-625B-0226-4C2BFA795EFE}"/>
              </a:ext>
            </a:extLst>
          </p:cNvPr>
          <p:cNvSpPr/>
          <p:nvPr/>
        </p:nvSpPr>
        <p:spPr>
          <a:xfrm>
            <a:off x="2674604" y="3016651"/>
            <a:ext cx="8411350" cy="824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Pertes plus simple en ALE qu’en AEL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91059-D3F2-7DEC-E9F4-5F1E14ABBB11}"/>
              </a:ext>
            </a:extLst>
          </p:cNvPr>
          <p:cNvSpPr/>
          <p:nvPr/>
        </p:nvSpPr>
        <p:spPr>
          <a:xfrm>
            <a:off x="2674604" y="4036740"/>
            <a:ext cx="8411350" cy="8246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L’apport de chaleur et de matière très sensible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9AA6F-F3D5-B106-844B-6D7E8D9BDD37}"/>
              </a:ext>
            </a:extLst>
          </p:cNvPr>
          <p:cNvSpPr/>
          <p:nvPr/>
        </p:nvSpPr>
        <p:spPr>
          <a:xfrm>
            <a:off x="2674604" y="5056829"/>
            <a:ext cx="8411350" cy="824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77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Sommaire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2674604" y="1788635"/>
            <a:ext cx="8935345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Problème physique et hypothèses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Les deux méthodes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Activation d’éléments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Cas 1 : Modèle avec activation d’éléments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Cas 2 : Modèle avec 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6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Informations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3D6F8B6-BE40-308A-5F69-FA633ABC65BB}"/>
              </a:ext>
            </a:extLst>
          </p:cNvPr>
          <p:cNvSpPr txBox="1"/>
          <p:nvPr/>
        </p:nvSpPr>
        <p:spPr>
          <a:xfrm>
            <a:off x="2674604" y="1359877"/>
            <a:ext cx="10077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Je vous invite à lire les instructions ci-dessous, puis à télécharger sans attendre votre version d'évaluation de COMSOL </a:t>
            </a:r>
            <a:r>
              <a:rPr lang="fr-FR" b="1" dirty="0" err="1"/>
              <a:t>Multiphysics</a:t>
            </a:r>
            <a:r>
              <a:rPr lang="fr-FR" b="1" dirty="0"/>
              <a:t> valable 10 jours à compter d'aujourd'hui sur:</a:t>
            </a:r>
            <a:endParaRPr lang="fr-FR" dirty="0"/>
          </a:p>
          <a:p>
            <a:r>
              <a:rPr lang="fr-FR" b="1" u="sng" dirty="0">
                <a:hlinkClick r:id="rId3"/>
              </a:rPr>
              <a:t>https://www.comsol.com/guided-video/guided-tutorial-set-up-and-run-a-simulation-with-comsol/8311/cm-2fe56819bb01b60ab134f5501b58c347</a:t>
            </a:r>
            <a:endParaRPr lang="fr-FR" dirty="0"/>
          </a:p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3CA09-7573-2ECC-5FF9-205449A9514D}"/>
              </a:ext>
            </a:extLst>
          </p:cNvPr>
          <p:cNvSpPr/>
          <p:nvPr/>
        </p:nvSpPr>
        <p:spPr>
          <a:xfrm>
            <a:off x="2674604" y="2702992"/>
            <a:ext cx="8802288" cy="923330"/>
          </a:xfrm>
          <a:prstGeom prst="rect">
            <a:avLst/>
          </a:prstGeom>
          <a:ln>
            <a:solidFill>
              <a:srgbClr val="148252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Numéro de votre licence: 8079355</a:t>
            </a:r>
          </a:p>
          <a:p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Passcode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: 9FF73FFFF7F57F35-PTFR-220523-8079355-6D1C87B0298C</a:t>
            </a:r>
          </a:p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Date d'expiration: 23 mars 2022 à 9h00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ED9812-89DD-39EE-FE6C-9999632AEE7A}"/>
              </a:ext>
            </a:extLst>
          </p:cNvPr>
          <p:cNvSpPr txBox="1"/>
          <p:nvPr/>
        </p:nvSpPr>
        <p:spPr>
          <a:xfrm>
            <a:off x="2674604" y="3943328"/>
            <a:ext cx="3116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Deux modèles fournis :</a:t>
            </a:r>
          </a:p>
          <a:p>
            <a:r>
              <a:rPr lang="fr-FR" dirty="0"/>
              <a:t>	- CSMA_activEl0.mph</a:t>
            </a:r>
          </a:p>
          <a:p>
            <a:r>
              <a:rPr lang="fr-FR" dirty="0"/>
              <a:t>	- CSMA_ALE0.mph</a:t>
            </a:r>
          </a:p>
        </p:txBody>
      </p:sp>
    </p:spTree>
    <p:extLst>
      <p:ext uri="{BB962C8B-B14F-4D97-AF65-F5344CB8AC3E}">
        <p14:creationId xmlns:p14="http://schemas.microsoft.com/office/powerpoint/2010/main" val="363080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Problème physique et hypothèses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03FDD3-C40D-5AB5-24D9-35FEEDC2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70" y="1546797"/>
            <a:ext cx="3903023" cy="20923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75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procédé DMD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13BBB-47C1-80E8-375A-94E57D700AC1}"/>
              </a:ext>
            </a:extLst>
          </p:cNvPr>
          <p:cNvSpPr/>
          <p:nvPr/>
        </p:nvSpPr>
        <p:spPr>
          <a:xfrm>
            <a:off x="2241982" y="4274328"/>
            <a:ext cx="7148906" cy="1818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BECDD9-AA51-D6B9-C119-E93BEC78765B}"/>
              </a:ext>
            </a:extLst>
          </p:cNvPr>
          <p:cNvSpPr txBox="1"/>
          <p:nvPr/>
        </p:nvSpPr>
        <p:spPr>
          <a:xfrm>
            <a:off x="2241982" y="3787965"/>
            <a:ext cx="25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simulation du procédé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F5398D-ADB3-C5CC-BE64-9097AEF277E2}"/>
              </a:ext>
            </a:extLst>
          </p:cNvPr>
          <p:cNvSpPr/>
          <p:nvPr/>
        </p:nvSpPr>
        <p:spPr>
          <a:xfrm>
            <a:off x="2394383" y="4709160"/>
            <a:ext cx="2177618" cy="1261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Jet de gaz/poudre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C204D-894F-6290-DC1F-FB38FE8402EF}"/>
              </a:ext>
            </a:extLst>
          </p:cNvPr>
          <p:cNvSpPr/>
          <p:nvPr/>
        </p:nvSpPr>
        <p:spPr>
          <a:xfrm>
            <a:off x="4724402" y="4709160"/>
            <a:ext cx="2177618" cy="12618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laser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9D483-F8F7-C71A-C46A-A8BF50421AF9}"/>
              </a:ext>
            </a:extLst>
          </p:cNvPr>
          <p:cNvSpPr/>
          <p:nvPr/>
        </p:nvSpPr>
        <p:spPr>
          <a:xfrm>
            <a:off x="7054421" y="4709160"/>
            <a:ext cx="2177618" cy="12618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pièce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EEA0421-2995-425D-6F60-E9FA8FFFF245}"/>
              </a:ext>
            </a:extLst>
          </p:cNvPr>
          <p:cNvSpPr txBox="1"/>
          <p:nvPr/>
        </p:nvSpPr>
        <p:spPr>
          <a:xfrm>
            <a:off x="4227583" y="4339828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+mj-lt"/>
              </a:rPr>
              <a:t>Amont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D35F1A-AC94-CEE2-83FF-92160DA568DE}"/>
              </a:ext>
            </a:extLst>
          </p:cNvPr>
          <p:cNvSpPr txBox="1"/>
          <p:nvPr/>
        </p:nvSpPr>
        <p:spPr>
          <a:xfrm>
            <a:off x="7854369" y="4339828"/>
            <a:ext cx="57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+mj-lt"/>
              </a:rPr>
              <a:t>Aval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359DAF-E761-2AE2-4CD6-96EDD86D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031" y="1795100"/>
            <a:ext cx="3903023" cy="87532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EB173B1-08A9-82E0-5436-75A352670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908" y="2377230"/>
            <a:ext cx="1697675" cy="12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Problème physique et hypothèses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359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hypothèses (dans le cas présent)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903720" y="1958535"/>
            <a:ext cx="28863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Partie avale uniquement</a:t>
            </a:r>
          </a:p>
          <a:p>
            <a:r>
              <a:rPr lang="fr-FR" dirty="0">
                <a:latin typeface="+mj-lt"/>
              </a:rPr>
              <a:t>Partie amont simplifiée</a:t>
            </a:r>
          </a:p>
          <a:p>
            <a:r>
              <a:rPr lang="fr-FR" dirty="0">
                <a:latin typeface="+mj-lt"/>
              </a:rPr>
              <a:t>Pas d’hydrodynamique </a:t>
            </a:r>
          </a:p>
          <a:p>
            <a:r>
              <a:rPr lang="fr-FR" dirty="0">
                <a:latin typeface="+mj-lt"/>
              </a:rPr>
              <a:t>Pas de changement de phase</a:t>
            </a:r>
          </a:p>
          <a:p>
            <a:r>
              <a:rPr lang="fr-FR" dirty="0">
                <a:latin typeface="+mj-lt"/>
              </a:rPr>
              <a:t>CL simplifiées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2859A2-2A97-2CA0-35B1-9F5ACBF0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768" y="1448666"/>
            <a:ext cx="3903023" cy="2092306"/>
          </a:xfrm>
          <a:prstGeom prst="rect">
            <a:avLst/>
          </a:prstGeom>
        </p:spPr>
      </p:pic>
      <p:sp>
        <p:nvSpPr>
          <p:cNvPr id="18" name="Croix 17">
            <a:extLst>
              <a:ext uri="{FF2B5EF4-FFF2-40B4-BE49-F238E27FC236}">
                <a16:creationId xmlns:a16="http://schemas.microsoft.com/office/drawing/2014/main" id="{9D0B116A-F85D-16B8-4E40-43827601A00F}"/>
              </a:ext>
            </a:extLst>
          </p:cNvPr>
          <p:cNvSpPr/>
          <p:nvPr/>
        </p:nvSpPr>
        <p:spPr>
          <a:xfrm rot="2768190">
            <a:off x="9411700" y="2727847"/>
            <a:ext cx="500137" cy="504530"/>
          </a:xfrm>
          <a:prstGeom prst="plus">
            <a:avLst>
              <a:gd name="adj" fmla="val 443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roix 18">
            <a:extLst>
              <a:ext uri="{FF2B5EF4-FFF2-40B4-BE49-F238E27FC236}">
                <a16:creationId xmlns:a16="http://schemas.microsoft.com/office/drawing/2014/main" id="{B2209605-0447-84D3-5EE1-749DA7878FEF}"/>
              </a:ext>
            </a:extLst>
          </p:cNvPr>
          <p:cNvSpPr/>
          <p:nvPr/>
        </p:nvSpPr>
        <p:spPr>
          <a:xfrm rot="2768190">
            <a:off x="9079571" y="1546632"/>
            <a:ext cx="1127691" cy="1134723"/>
          </a:xfrm>
          <a:prstGeom prst="plus">
            <a:avLst>
              <a:gd name="adj" fmla="val 443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roix 19">
            <a:extLst>
              <a:ext uri="{FF2B5EF4-FFF2-40B4-BE49-F238E27FC236}">
                <a16:creationId xmlns:a16="http://schemas.microsoft.com/office/drawing/2014/main" id="{13D2D7F0-25C5-4F94-6FC9-4D96BA393EF8}"/>
              </a:ext>
            </a:extLst>
          </p:cNvPr>
          <p:cNvSpPr/>
          <p:nvPr/>
        </p:nvSpPr>
        <p:spPr>
          <a:xfrm rot="2768190">
            <a:off x="9056535" y="2794287"/>
            <a:ext cx="500137" cy="504530"/>
          </a:xfrm>
          <a:prstGeom prst="plus">
            <a:avLst>
              <a:gd name="adj" fmla="val 443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89315F-CAA5-8857-47F1-3163B9B6C9BF}"/>
              </a:ext>
            </a:extLst>
          </p:cNvPr>
          <p:cNvSpPr txBox="1"/>
          <p:nvPr/>
        </p:nvSpPr>
        <p:spPr>
          <a:xfrm>
            <a:off x="2328904" y="3599437"/>
            <a:ext cx="373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simulé et résultats expérimentaux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A856AD-567A-1F0B-EEBE-DCB81BC9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407" y="4069615"/>
            <a:ext cx="2029288" cy="204992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6B2C04E-040F-79B2-8588-93110D01302F}"/>
              </a:ext>
            </a:extLst>
          </p:cNvPr>
          <p:cNvSpPr txBox="1"/>
          <p:nvPr/>
        </p:nvSpPr>
        <p:spPr>
          <a:xfrm>
            <a:off x="2099910" y="4355914"/>
            <a:ext cx="2906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/>
              <a:t>Plaser</a:t>
            </a:r>
            <a:r>
              <a:rPr lang="fr-FR" dirty="0"/>
              <a:t> = 1500 W</a:t>
            </a:r>
          </a:p>
          <a:p>
            <a:pPr algn="r"/>
            <a:r>
              <a:rPr lang="fr-FR" dirty="0"/>
              <a:t>Vitesse = 1400 mm/min</a:t>
            </a:r>
          </a:p>
          <a:p>
            <a:pPr algn="r"/>
            <a:r>
              <a:rPr lang="fr-FR" dirty="0" err="1"/>
              <a:t>Rlaser</a:t>
            </a:r>
            <a:r>
              <a:rPr lang="fr-FR" dirty="0"/>
              <a:t> = 1 mm</a:t>
            </a:r>
          </a:p>
          <a:p>
            <a:pPr algn="r"/>
            <a:r>
              <a:rPr lang="fr-FR" dirty="0"/>
              <a:t>Hauteur de couche = 350 µm</a:t>
            </a:r>
          </a:p>
          <a:p>
            <a:pPr algn="r"/>
            <a:r>
              <a:rPr lang="fr-FR" dirty="0"/>
              <a:t>Débit de poudre = 8 g/min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57CA43-2E07-6A30-84B1-32D44C851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794" y="4171441"/>
            <a:ext cx="3265105" cy="18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Les deux méthodes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22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Activation d’éléments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903720" y="1958535"/>
            <a:ext cx="64780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Plutôt pour des simulations </a:t>
            </a:r>
            <a:r>
              <a:rPr lang="fr-FR" u="sng" dirty="0" err="1">
                <a:latin typeface="+mj-lt"/>
              </a:rPr>
              <a:t>thermo-mécaniques</a:t>
            </a:r>
            <a:r>
              <a:rPr lang="fr-FR" dirty="0">
                <a:latin typeface="+mj-lt"/>
              </a:rPr>
              <a:t> macroscopiques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Principe : </a:t>
            </a:r>
          </a:p>
          <a:p>
            <a:r>
              <a:rPr lang="fr-FR" dirty="0">
                <a:latin typeface="+mj-lt"/>
              </a:rPr>
              <a:t>	« Modification des propriétés mécaniques au moment de l’activation »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Dans </a:t>
            </a:r>
            <a:r>
              <a:rPr lang="fr-FR" dirty="0" err="1">
                <a:latin typeface="+mj-lt"/>
              </a:rPr>
              <a:t>Comsol</a:t>
            </a:r>
            <a:r>
              <a:rPr lang="fr-FR" dirty="0">
                <a:latin typeface="+mj-lt"/>
              </a:rPr>
              <a:t> : </a:t>
            </a:r>
          </a:p>
          <a:p>
            <a:pPr marL="1470025" indent="-530225"/>
            <a:r>
              <a:rPr lang="fr-FR" dirty="0">
                <a:latin typeface="+mj-lt"/>
              </a:rPr>
              <a:t>- « facteur d’échelle » qui réduit la rigidité et la masse volumique pour simuler l’absence de matériau</a:t>
            </a:r>
          </a:p>
          <a:p>
            <a:pPr marL="1470025" indent="-530225"/>
            <a:r>
              <a:rPr lang="fr-FR" dirty="0">
                <a:latin typeface="+mj-lt"/>
              </a:rPr>
              <a:t>- les effets mécaniques sont supprimés au moment de l’activation</a:t>
            </a:r>
          </a:p>
          <a:p>
            <a:r>
              <a:rPr lang="fr-FR" dirty="0">
                <a:latin typeface="+mj-lt"/>
              </a:rPr>
              <a:t>	- attention à l’activation thermique</a:t>
            </a:r>
            <a:endParaRPr lang="fr-FR" dirty="0"/>
          </a:p>
          <a:p>
            <a:endParaRPr lang="fr-FR" dirty="0"/>
          </a:p>
        </p:txBody>
      </p:sp>
      <p:pic>
        <p:nvPicPr>
          <p:cNvPr id="13" name="Enregistrement de l’écran 2022-03-15 à 21.17.27" descr="Enregistrement de l’écran 2022-03-15 à 21.17.27">
            <a:hlinkClick r:id="" action="ppaction://media"/>
            <a:extLst>
              <a:ext uri="{FF2B5EF4-FFF2-40B4-BE49-F238E27FC236}">
                <a16:creationId xmlns:a16="http://schemas.microsoft.com/office/drawing/2014/main" id="{5ABC7936-1557-D4BB-701A-EC5F9073F2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0.0883" end="483.5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8768" y="2786219"/>
            <a:ext cx="2302128" cy="2037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6A1E2-21F2-7062-A1A5-7E47B0F069AE}"/>
              </a:ext>
            </a:extLst>
          </p:cNvPr>
          <p:cNvSpPr/>
          <p:nvPr/>
        </p:nvSpPr>
        <p:spPr>
          <a:xfrm>
            <a:off x="9718499" y="1529796"/>
            <a:ext cx="1979487" cy="1053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B3F1648-412F-BB01-4139-86610A20E4A8}"/>
              </a:ext>
            </a:extLst>
          </p:cNvPr>
          <p:cNvGrpSpPr/>
          <p:nvPr/>
        </p:nvGrpSpPr>
        <p:grpSpPr>
          <a:xfrm>
            <a:off x="9718499" y="1712750"/>
            <a:ext cx="1979487" cy="723827"/>
            <a:chOff x="9610344" y="1497271"/>
            <a:chExt cx="2249424" cy="723827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F215AF6-81BD-421D-C430-2A3EFA3002E0}"/>
                </a:ext>
              </a:extLst>
            </p:cNvPr>
            <p:cNvCxnSpPr>
              <a:cxnSpLocks/>
            </p:cNvCxnSpPr>
            <p:nvPr/>
          </p:nvCxnSpPr>
          <p:spPr>
            <a:xfrm>
              <a:off x="9610344" y="1497271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53EEB018-967A-3475-99DF-5F51AC7CFBFF}"/>
                </a:ext>
              </a:extLst>
            </p:cNvPr>
            <p:cNvCxnSpPr>
              <a:cxnSpLocks/>
            </p:cNvCxnSpPr>
            <p:nvPr/>
          </p:nvCxnSpPr>
          <p:spPr>
            <a:xfrm>
              <a:off x="9610344" y="1679747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20F2BB4-0668-DEFE-8C4C-6CCA68625177}"/>
                </a:ext>
              </a:extLst>
            </p:cNvPr>
            <p:cNvCxnSpPr>
              <a:cxnSpLocks/>
            </p:cNvCxnSpPr>
            <p:nvPr/>
          </p:nvCxnSpPr>
          <p:spPr>
            <a:xfrm>
              <a:off x="9610344" y="186425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A222771-1B51-D4E2-708D-DD0248D18C5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344" y="205382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2C422845-9DD6-93D8-1BD5-F2FAA37ADE1E}"/>
                </a:ext>
              </a:extLst>
            </p:cNvPr>
            <p:cNvCxnSpPr>
              <a:cxnSpLocks/>
            </p:cNvCxnSpPr>
            <p:nvPr/>
          </p:nvCxnSpPr>
          <p:spPr>
            <a:xfrm>
              <a:off x="9610344" y="2221098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9520F7-3365-105F-2E66-40B4D2FD3EDC}"/>
              </a:ext>
            </a:extLst>
          </p:cNvPr>
          <p:cNvGrpSpPr/>
          <p:nvPr/>
        </p:nvGrpSpPr>
        <p:grpSpPr>
          <a:xfrm rot="16200000">
            <a:off x="9725466" y="1694608"/>
            <a:ext cx="1053465" cy="723827"/>
            <a:chOff x="9762744" y="1649671"/>
            <a:chExt cx="2249424" cy="723827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DE259AD-BEDD-9B8F-708F-930DA43D7FB9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1649671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1E5EB79C-9A24-9C39-894C-8B0AE624639F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1832147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04100E2-E0B4-5173-4BFC-3F0AB0EA2411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01665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F3CD95E-DD91-0FDB-E5EB-7742BFD058EC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20622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C8322886-9116-3FBA-BE7C-C97E74C3A026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373498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75257E8-D513-68E3-3982-6BD15B9C0BD3}"/>
              </a:ext>
            </a:extLst>
          </p:cNvPr>
          <p:cNvGrpSpPr/>
          <p:nvPr/>
        </p:nvGrpSpPr>
        <p:grpSpPr>
          <a:xfrm rot="16200000">
            <a:off x="10626489" y="1694609"/>
            <a:ext cx="1053465" cy="723827"/>
            <a:chOff x="9762744" y="1649671"/>
            <a:chExt cx="2249424" cy="723827"/>
          </a:xfrm>
        </p:grpSpPr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2D3AB3E-0798-6520-C57A-2E42761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1649671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CA4BC7D3-1457-5B7F-04B8-49F88738B75B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1832147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C9E2D63-3FCB-36D5-87A0-D953D485575B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01665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5C4ABE3F-1157-3AF3-0EA9-F90D1C931389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206229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536B2BA7-7103-1075-DC52-C9FB4A37A7CF}"/>
                </a:ext>
              </a:extLst>
            </p:cNvPr>
            <p:cNvCxnSpPr>
              <a:cxnSpLocks/>
            </p:cNvCxnSpPr>
            <p:nvPr/>
          </p:nvCxnSpPr>
          <p:spPr>
            <a:xfrm>
              <a:off x="9762744" y="2373498"/>
              <a:ext cx="22494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C2787-A709-E231-460F-FB33B98AE8BB}"/>
              </a:ext>
            </a:extLst>
          </p:cNvPr>
          <p:cNvSpPr/>
          <p:nvPr/>
        </p:nvSpPr>
        <p:spPr>
          <a:xfrm>
            <a:off x="9718499" y="2079738"/>
            <a:ext cx="1979487" cy="503517"/>
          </a:xfrm>
          <a:prstGeom prst="rect">
            <a:avLst/>
          </a:prstGeom>
          <a:solidFill>
            <a:srgbClr val="0050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B2830A-529E-5B6E-838B-63B679338288}"/>
              </a:ext>
            </a:extLst>
          </p:cNvPr>
          <p:cNvSpPr/>
          <p:nvPr/>
        </p:nvSpPr>
        <p:spPr>
          <a:xfrm>
            <a:off x="9719511" y="1901319"/>
            <a:ext cx="888948" cy="175762"/>
          </a:xfrm>
          <a:prstGeom prst="rect">
            <a:avLst/>
          </a:prstGeom>
          <a:solidFill>
            <a:srgbClr val="0050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4D7D7-0BD8-A800-1331-9400642F0666}"/>
              </a:ext>
            </a:extLst>
          </p:cNvPr>
          <p:cNvSpPr/>
          <p:nvPr/>
        </p:nvSpPr>
        <p:spPr>
          <a:xfrm>
            <a:off x="10619765" y="1901319"/>
            <a:ext cx="531513" cy="17576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5CD92BF-329F-11A4-15F1-6A224550DC22}"/>
              </a:ext>
            </a:extLst>
          </p:cNvPr>
          <p:cNvCxnSpPr>
            <a:cxnSpLocks/>
          </p:cNvCxnSpPr>
          <p:nvPr/>
        </p:nvCxnSpPr>
        <p:spPr>
          <a:xfrm>
            <a:off x="10878859" y="1991588"/>
            <a:ext cx="544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030DA7D-AAAE-2052-490F-93418D2B2EAB}"/>
              </a:ext>
            </a:extLst>
          </p:cNvPr>
          <p:cNvSpPr/>
          <p:nvPr/>
        </p:nvSpPr>
        <p:spPr>
          <a:xfrm>
            <a:off x="9718499" y="2639541"/>
            <a:ext cx="171779" cy="175762"/>
          </a:xfrm>
          <a:prstGeom prst="rect">
            <a:avLst/>
          </a:prstGeom>
          <a:solidFill>
            <a:srgbClr val="0050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6904921-4B29-418E-E59A-D4203773AEE0}"/>
              </a:ext>
            </a:extLst>
          </p:cNvPr>
          <p:cNvSpPr txBox="1"/>
          <p:nvPr/>
        </p:nvSpPr>
        <p:spPr>
          <a:xfrm>
            <a:off x="9859215" y="2573533"/>
            <a:ext cx="111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Cellules actives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D36135-15FA-51B9-C855-C2B89A718398}"/>
              </a:ext>
            </a:extLst>
          </p:cNvPr>
          <p:cNvSpPr/>
          <p:nvPr/>
        </p:nvSpPr>
        <p:spPr>
          <a:xfrm>
            <a:off x="9718499" y="2852226"/>
            <a:ext cx="171779" cy="17576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024616F-0B79-F083-E8B9-A4BE4E06D67B}"/>
              </a:ext>
            </a:extLst>
          </p:cNvPr>
          <p:cNvSpPr txBox="1"/>
          <p:nvPr/>
        </p:nvSpPr>
        <p:spPr>
          <a:xfrm>
            <a:off x="9859215" y="278356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Novelles cellules activées à </a:t>
            </a:r>
            <a:r>
              <a:rPr lang="fr-FR" sz="1200" dirty="0" err="1">
                <a:latin typeface="+mj-lt"/>
              </a:rPr>
              <a:t>t</a:t>
            </a:r>
            <a:endParaRPr lang="fr-FR" sz="1200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0AE064-9AB2-D831-460F-56796146CD76}"/>
              </a:ext>
            </a:extLst>
          </p:cNvPr>
          <p:cNvSpPr/>
          <p:nvPr/>
        </p:nvSpPr>
        <p:spPr>
          <a:xfrm>
            <a:off x="9718499" y="3079518"/>
            <a:ext cx="171779" cy="175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B0F8B3D-26E7-8D37-3BDA-94BCBE97E51D}"/>
              </a:ext>
            </a:extLst>
          </p:cNvPr>
          <p:cNvSpPr txBox="1"/>
          <p:nvPr/>
        </p:nvSpPr>
        <p:spPr>
          <a:xfrm>
            <a:off x="9859215" y="3011055"/>
            <a:ext cx="1229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Cellules inactives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F404A3B-149D-4CD3-D66D-FE9192858D86}"/>
              </a:ext>
            </a:extLst>
          </p:cNvPr>
          <p:cNvSpPr txBox="1"/>
          <p:nvPr/>
        </p:nvSpPr>
        <p:spPr>
          <a:xfrm>
            <a:off x="11330754" y="1796085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latin typeface="+mj-lt"/>
              </a:rPr>
              <a:t>t+dt</a:t>
            </a:r>
            <a:endParaRPr lang="fr-FR" sz="1200" dirty="0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30C6F8-E2E6-C11F-937B-F05393EDB21C}"/>
              </a:ext>
            </a:extLst>
          </p:cNvPr>
          <p:cNvSpPr/>
          <p:nvPr/>
        </p:nvSpPr>
        <p:spPr>
          <a:xfrm>
            <a:off x="11151278" y="1895495"/>
            <a:ext cx="531513" cy="175762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9BAEF2C-CB5F-2E45-AE91-AB4FA9C274C5}"/>
              </a:ext>
            </a:extLst>
          </p:cNvPr>
          <p:cNvSpPr txBox="1"/>
          <p:nvPr/>
        </p:nvSpPr>
        <p:spPr>
          <a:xfrm>
            <a:off x="10090217" y="1563611"/>
            <a:ext cx="134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+mj-lt"/>
              </a:rPr>
              <a:t>Scale</a:t>
            </a:r>
            <a:r>
              <a:rPr lang="fr-FR" sz="1400" dirty="0">
                <a:latin typeface="+mj-lt"/>
              </a:rPr>
              <a:t> factor 10</a:t>
            </a:r>
            <a:r>
              <a:rPr lang="fr-FR" sz="1400" baseline="30000" dirty="0">
                <a:latin typeface="+mj-lt"/>
              </a:rPr>
              <a:t>-5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A7FBF59-1A1E-DA06-62DE-6CF52A7D006F}"/>
              </a:ext>
            </a:extLst>
          </p:cNvPr>
          <p:cNvSpPr txBox="1"/>
          <p:nvPr/>
        </p:nvSpPr>
        <p:spPr>
          <a:xfrm>
            <a:off x="10180153" y="2198064"/>
            <a:ext cx="1150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+mj-lt"/>
              </a:rPr>
              <a:t>Scale</a:t>
            </a:r>
            <a:r>
              <a:rPr lang="fr-FR" sz="1400" dirty="0">
                <a:latin typeface="+mj-lt"/>
              </a:rPr>
              <a:t> factor 1</a:t>
            </a:r>
            <a:endParaRPr lang="fr-FR" sz="140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03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Les deux méthodes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15D8-C4E0-394A-914F-0C98D2C1850B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356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ALE (</a:t>
            </a:r>
            <a:r>
              <a:rPr lang="fr-FR" dirty="0" err="1"/>
              <a:t>Arbitrary</a:t>
            </a:r>
            <a:r>
              <a:rPr lang="fr-FR" dirty="0"/>
              <a:t> </a:t>
            </a:r>
            <a:r>
              <a:rPr lang="fr-FR" dirty="0" err="1"/>
              <a:t>Lagrangian</a:t>
            </a:r>
            <a:r>
              <a:rPr lang="fr-FR" dirty="0"/>
              <a:t> </a:t>
            </a:r>
            <a:r>
              <a:rPr lang="fr-FR" dirty="0" err="1"/>
              <a:t>Eulerian</a:t>
            </a:r>
            <a:r>
              <a:rPr lang="fr-FR" dirty="0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903719" y="1958535"/>
            <a:ext cx="67070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Plutôt pour des simulations </a:t>
            </a:r>
            <a:r>
              <a:rPr lang="fr-FR" u="sng" dirty="0">
                <a:latin typeface="+mj-lt"/>
              </a:rPr>
              <a:t>thermo-hydrodynamique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mesoscopiques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Principe : </a:t>
            </a:r>
          </a:p>
          <a:p>
            <a:r>
              <a:rPr lang="fr-FR" dirty="0">
                <a:latin typeface="+mj-lt"/>
              </a:rPr>
              <a:t>	« L’interface est déformée de manière Lagrangienne et dans le domaine la solution est calculée de manière </a:t>
            </a:r>
            <a:r>
              <a:rPr lang="fr-FR" dirty="0" err="1">
                <a:latin typeface="+mj-lt"/>
              </a:rPr>
              <a:t>Eulerienne</a:t>
            </a:r>
            <a:r>
              <a:rPr lang="fr-FR" dirty="0">
                <a:latin typeface="+mj-lt"/>
              </a:rPr>
              <a:t>* »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Dans </a:t>
            </a:r>
            <a:r>
              <a:rPr lang="fr-FR" dirty="0" err="1">
                <a:latin typeface="+mj-lt"/>
              </a:rPr>
              <a:t>Comsol</a:t>
            </a:r>
            <a:r>
              <a:rPr lang="fr-FR" dirty="0">
                <a:latin typeface="+mj-lt"/>
              </a:rPr>
              <a:t> : </a:t>
            </a:r>
          </a:p>
          <a:p>
            <a:pPr marL="1470025" indent="-530225"/>
            <a:r>
              <a:rPr lang="fr-FR" dirty="0">
                <a:latin typeface="+mj-lt"/>
              </a:rPr>
              <a:t>- Maillage mobile (Conservatif)</a:t>
            </a:r>
          </a:p>
          <a:p>
            <a:pPr marL="1470025" indent="-530225"/>
            <a:r>
              <a:rPr lang="fr-FR" dirty="0">
                <a:latin typeface="+mj-lt"/>
              </a:rPr>
              <a:t>- Géométrie déformée (Non-conservatif)</a:t>
            </a:r>
          </a:p>
          <a:p>
            <a:r>
              <a:rPr lang="fr-FR" dirty="0">
                <a:latin typeface="+mj-lt"/>
              </a:rPr>
              <a:t>	- Loi de dépôt de matière à définir</a:t>
            </a:r>
            <a:endParaRPr lang="fr-FR" dirty="0"/>
          </a:p>
          <a:p>
            <a:r>
              <a:rPr lang="fr-FR" sz="1000" dirty="0"/>
              <a:t>* Avec correction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C2787-A709-E231-460F-FB33B98AE8BB}"/>
              </a:ext>
            </a:extLst>
          </p:cNvPr>
          <p:cNvSpPr/>
          <p:nvPr/>
        </p:nvSpPr>
        <p:spPr>
          <a:xfrm>
            <a:off x="9713253" y="2168065"/>
            <a:ext cx="1979487" cy="407162"/>
          </a:xfrm>
          <a:prstGeom prst="rect">
            <a:avLst/>
          </a:prstGeom>
          <a:solidFill>
            <a:srgbClr val="0050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4D7D7-0BD8-A800-1331-9400642F0666}"/>
              </a:ext>
            </a:extLst>
          </p:cNvPr>
          <p:cNvSpPr/>
          <p:nvPr/>
        </p:nvSpPr>
        <p:spPr>
          <a:xfrm>
            <a:off x="9722278" y="1987655"/>
            <a:ext cx="1437847" cy="17576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5CD92BF-329F-11A4-15F1-6A224550DC22}"/>
              </a:ext>
            </a:extLst>
          </p:cNvPr>
          <p:cNvCxnSpPr>
            <a:cxnSpLocks/>
          </p:cNvCxnSpPr>
          <p:nvPr/>
        </p:nvCxnSpPr>
        <p:spPr>
          <a:xfrm>
            <a:off x="10848325" y="2073084"/>
            <a:ext cx="544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030DA7D-AAAE-2052-490F-93418D2B2EAB}"/>
              </a:ext>
            </a:extLst>
          </p:cNvPr>
          <p:cNvSpPr/>
          <p:nvPr/>
        </p:nvSpPr>
        <p:spPr>
          <a:xfrm>
            <a:off x="9718499" y="2639541"/>
            <a:ext cx="171779" cy="175762"/>
          </a:xfrm>
          <a:prstGeom prst="rect">
            <a:avLst/>
          </a:prstGeom>
          <a:solidFill>
            <a:srgbClr val="0050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6904921-4B29-418E-E59A-D4203773AEE0}"/>
              </a:ext>
            </a:extLst>
          </p:cNvPr>
          <p:cNvSpPr txBox="1"/>
          <p:nvPr/>
        </p:nvSpPr>
        <p:spPr>
          <a:xfrm>
            <a:off x="9838020" y="2575227"/>
            <a:ext cx="1415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Géométrie d’origine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D36135-15FA-51B9-C855-C2B89A718398}"/>
              </a:ext>
            </a:extLst>
          </p:cNvPr>
          <p:cNvSpPr/>
          <p:nvPr/>
        </p:nvSpPr>
        <p:spPr>
          <a:xfrm>
            <a:off x="9718499" y="2852226"/>
            <a:ext cx="171779" cy="17576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024616F-0B79-F083-E8B9-A4BE4E06D67B}"/>
              </a:ext>
            </a:extLst>
          </p:cNvPr>
          <p:cNvSpPr txBox="1"/>
          <p:nvPr/>
        </p:nvSpPr>
        <p:spPr>
          <a:xfrm>
            <a:off x="9859215" y="2783561"/>
            <a:ext cx="14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Géométrie déformée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F404A3B-149D-4CD3-D66D-FE9192858D86}"/>
              </a:ext>
            </a:extLst>
          </p:cNvPr>
          <p:cNvSpPr txBox="1"/>
          <p:nvPr/>
        </p:nvSpPr>
        <p:spPr>
          <a:xfrm>
            <a:off x="11193091" y="1819268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latin typeface="+mj-lt"/>
              </a:rPr>
              <a:t>t+dt</a:t>
            </a:r>
            <a:endParaRPr lang="fr-FR" sz="1200" dirty="0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30C6F8-E2E6-C11F-937B-F05393EDB21C}"/>
              </a:ext>
            </a:extLst>
          </p:cNvPr>
          <p:cNvSpPr/>
          <p:nvPr/>
        </p:nvSpPr>
        <p:spPr>
          <a:xfrm>
            <a:off x="11161227" y="1986674"/>
            <a:ext cx="531513" cy="175762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61E010C-AD5C-982D-4B8F-85EEBC45045B}"/>
              </a:ext>
            </a:extLst>
          </p:cNvPr>
          <p:cNvCxnSpPr>
            <a:cxnSpLocks/>
          </p:cNvCxnSpPr>
          <p:nvPr/>
        </p:nvCxnSpPr>
        <p:spPr>
          <a:xfrm flipH="1">
            <a:off x="9716066" y="1984347"/>
            <a:ext cx="1012" cy="594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D63E489-A3F0-7B16-AE82-7909EBA9FD95}"/>
              </a:ext>
            </a:extLst>
          </p:cNvPr>
          <p:cNvCxnSpPr>
            <a:cxnSpLocks/>
          </p:cNvCxnSpPr>
          <p:nvPr/>
        </p:nvCxnSpPr>
        <p:spPr>
          <a:xfrm>
            <a:off x="9718499" y="2583255"/>
            <a:ext cx="197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534C937-EA00-5512-17DA-89B5FC849CD8}"/>
              </a:ext>
            </a:extLst>
          </p:cNvPr>
          <p:cNvCxnSpPr>
            <a:cxnSpLocks/>
          </p:cNvCxnSpPr>
          <p:nvPr/>
        </p:nvCxnSpPr>
        <p:spPr>
          <a:xfrm flipV="1">
            <a:off x="11697986" y="2166263"/>
            <a:ext cx="0" cy="416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rme libre 63">
            <a:extLst>
              <a:ext uri="{FF2B5EF4-FFF2-40B4-BE49-F238E27FC236}">
                <a16:creationId xmlns:a16="http://schemas.microsoft.com/office/drawing/2014/main" id="{737E558C-1A4D-442A-63A7-98C102BA623F}"/>
              </a:ext>
            </a:extLst>
          </p:cNvPr>
          <p:cNvSpPr/>
          <p:nvPr/>
        </p:nvSpPr>
        <p:spPr>
          <a:xfrm>
            <a:off x="9719891" y="1985131"/>
            <a:ext cx="1473200" cy="181132"/>
          </a:xfrm>
          <a:custGeom>
            <a:avLst/>
            <a:gdLst>
              <a:gd name="connsiteX0" fmla="*/ 0 w 1473200"/>
              <a:gd name="connsiteY0" fmla="*/ 0 h 181132"/>
              <a:gd name="connsiteX1" fmla="*/ 895350 w 1473200"/>
              <a:gd name="connsiteY1" fmla="*/ 6350 h 181132"/>
              <a:gd name="connsiteX2" fmla="*/ 1333500 w 1473200"/>
              <a:gd name="connsiteY2" fmla="*/ 44450 h 181132"/>
              <a:gd name="connsiteX3" fmla="*/ 1435100 w 1473200"/>
              <a:gd name="connsiteY3" fmla="*/ 165100 h 181132"/>
              <a:gd name="connsiteX4" fmla="*/ 1473200 w 1473200"/>
              <a:gd name="connsiteY4" fmla="*/ 177800 h 18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81132">
                <a:moveTo>
                  <a:pt x="0" y="0"/>
                </a:moveTo>
                <a:lnTo>
                  <a:pt x="895350" y="6350"/>
                </a:lnTo>
                <a:cubicBezTo>
                  <a:pt x="1117600" y="13758"/>
                  <a:pt x="1243542" y="17992"/>
                  <a:pt x="1333500" y="44450"/>
                </a:cubicBezTo>
                <a:cubicBezTo>
                  <a:pt x="1423458" y="70908"/>
                  <a:pt x="1411817" y="142875"/>
                  <a:pt x="1435100" y="165100"/>
                </a:cubicBezTo>
                <a:cubicBezTo>
                  <a:pt x="1458383" y="187325"/>
                  <a:pt x="1456267" y="180975"/>
                  <a:pt x="1473200" y="17780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CE8803AE-4292-94A7-0090-9F6774EBF4E9}"/>
              </a:ext>
            </a:extLst>
          </p:cNvPr>
          <p:cNvCxnSpPr>
            <a:cxnSpLocks/>
          </p:cNvCxnSpPr>
          <p:nvPr/>
        </p:nvCxnSpPr>
        <p:spPr>
          <a:xfrm>
            <a:off x="11193091" y="2166263"/>
            <a:ext cx="499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3807B6CB-8180-0BD8-2661-655B28A8DC0A}"/>
              </a:ext>
            </a:extLst>
          </p:cNvPr>
          <p:cNvCxnSpPr>
            <a:cxnSpLocks/>
          </p:cNvCxnSpPr>
          <p:nvPr/>
        </p:nvCxnSpPr>
        <p:spPr>
          <a:xfrm>
            <a:off x="9719891" y="2168786"/>
            <a:ext cx="197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4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3"/>
            <a:ext cx="4064000" cy="3652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Géométrie</a:t>
            </a:r>
          </a:p>
          <a:p>
            <a:endParaRPr lang="fr-FR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060DE74-5AD6-7314-E66D-A650190F7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5"/>
          <a:stretch/>
        </p:blipFill>
        <p:spPr>
          <a:xfrm>
            <a:off x="2602766" y="2040363"/>
            <a:ext cx="4064000" cy="27006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15729D-7C42-F059-517D-1F580765F29B}"/>
              </a:ext>
            </a:extLst>
          </p:cNvPr>
          <p:cNvSpPr txBox="1"/>
          <p:nvPr/>
        </p:nvSpPr>
        <p:spPr>
          <a:xfrm>
            <a:off x="3215498" y="4349952"/>
            <a:ext cx="3139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Longueur  = 5 cm</a:t>
            </a:r>
          </a:p>
          <a:p>
            <a:r>
              <a:rPr lang="fr-FR" dirty="0">
                <a:latin typeface="+mj-lt"/>
              </a:rPr>
              <a:t>Largeur = 5 mm</a:t>
            </a:r>
          </a:p>
          <a:p>
            <a:r>
              <a:rPr lang="fr-FR" dirty="0">
                <a:latin typeface="+mj-lt"/>
              </a:rPr>
              <a:t>Hauteur = 1.75 mm</a:t>
            </a:r>
          </a:p>
          <a:p>
            <a:r>
              <a:rPr lang="fr-FR" dirty="0">
                <a:latin typeface="+mj-lt"/>
              </a:rPr>
              <a:t>Hauteur de couche = 0.350 mm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AD1749-56E4-CECD-AA2A-230279079C74}"/>
              </a:ext>
            </a:extLst>
          </p:cNvPr>
          <p:cNvSpPr/>
          <p:nvPr/>
        </p:nvSpPr>
        <p:spPr>
          <a:xfrm>
            <a:off x="6980638" y="1996563"/>
            <a:ext cx="4064000" cy="3652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4C401B-71CE-48D1-EFFB-B70CC8AE8A7C}"/>
              </a:ext>
            </a:extLst>
          </p:cNvPr>
          <p:cNvSpPr txBox="1"/>
          <p:nvPr/>
        </p:nvSpPr>
        <p:spPr>
          <a:xfrm>
            <a:off x="7114354" y="2023374"/>
            <a:ext cx="38048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Matériaux</a:t>
            </a: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Inconel 718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Air</a:t>
            </a:r>
          </a:p>
          <a:p>
            <a:r>
              <a:rPr lang="fr-FR" dirty="0">
                <a:latin typeface="+mj-lt"/>
              </a:rPr>
              <a:t>	 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B69300-CBD9-CE42-E3BB-60EB7331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8" y="1498983"/>
            <a:ext cx="1633292" cy="469966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64F0FE-39CF-AA1F-FBEC-05E4D693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" y="1498983"/>
            <a:ext cx="1630685" cy="472631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12DBD71-21C0-CA5F-3FEA-62601A49A86A}"/>
              </a:ext>
            </a:extLst>
          </p:cNvPr>
          <p:cNvSpPr txBox="1"/>
          <p:nvPr/>
        </p:nvSpPr>
        <p:spPr>
          <a:xfrm>
            <a:off x="7426114" y="2764787"/>
            <a:ext cx="3173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Module d’Young  = 210 </a:t>
            </a:r>
            <a:r>
              <a:rPr lang="fr-FR" dirty="0" err="1">
                <a:latin typeface="+mj-lt"/>
              </a:rPr>
              <a:t>GPa</a:t>
            </a: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Coefficient de Poisson = 0.3 </a:t>
            </a:r>
          </a:p>
          <a:p>
            <a:r>
              <a:rPr lang="fr-FR" dirty="0">
                <a:latin typeface="+mj-lt"/>
              </a:rPr>
              <a:t>Conductivité th. = 29.6 W/m/K</a:t>
            </a:r>
          </a:p>
          <a:p>
            <a:r>
              <a:rPr lang="fr-FR" dirty="0">
                <a:latin typeface="+mj-lt"/>
              </a:rPr>
              <a:t>Masse volumique = 7400 kg/m</a:t>
            </a:r>
            <a:r>
              <a:rPr lang="fr-FR" baseline="30000" dirty="0">
                <a:latin typeface="+mj-lt"/>
              </a:rPr>
              <a:t>3</a:t>
            </a:r>
            <a:r>
              <a:rPr lang="fr-FR" dirty="0">
                <a:latin typeface="+mj-lt"/>
              </a:rPr>
              <a:t> </a:t>
            </a:r>
          </a:p>
          <a:p>
            <a:r>
              <a:rPr lang="fr-FR" dirty="0">
                <a:latin typeface="+mj-lt"/>
              </a:rPr>
              <a:t>Chaleur massique = 720 J/kg/K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FC9AF-A63E-E5D5-4B22-377A493A260A}"/>
              </a:ext>
            </a:extLst>
          </p:cNvPr>
          <p:cNvSpPr/>
          <p:nvPr/>
        </p:nvSpPr>
        <p:spPr>
          <a:xfrm>
            <a:off x="7412714" y="45076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Conductivité th. = 0.3 W/m/K*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Masse volumique = 1.2 kg/m</a:t>
            </a:r>
            <a:r>
              <a:rPr lang="fr-FR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Chaleur massique = 1000 J/kg/K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C9F0E3-5A99-8814-7637-677006AB0AC0}"/>
              </a:ext>
            </a:extLst>
          </p:cNvPr>
          <p:cNvSpPr txBox="1"/>
          <p:nvPr/>
        </p:nvSpPr>
        <p:spPr>
          <a:xfrm>
            <a:off x="2674604" y="1314317"/>
            <a:ext cx="8377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Assistant de modélisation / 3D / Mécanique du solide + transferts de chaleur / Temporel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9AB308-81B3-A65F-3E75-1BE6C020C032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260916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9AEE73-FCCF-D392-8130-4C14E9F765DB}"/>
              </a:ext>
            </a:extLst>
          </p:cNvPr>
          <p:cNvSpPr/>
          <p:nvPr/>
        </p:nvSpPr>
        <p:spPr>
          <a:xfrm>
            <a:off x="2674604" y="1996562"/>
            <a:ext cx="8153230" cy="4134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32E53-FDF1-EA45-A058-AEAF1A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04" y="267589"/>
            <a:ext cx="5838219" cy="550608"/>
          </a:xfrm>
        </p:spPr>
        <p:txBody>
          <a:bodyPr/>
          <a:lstStyle/>
          <a:p>
            <a:pPr algn="ctr"/>
            <a:r>
              <a:rPr lang="fr-FR" sz="2800" b="1" dirty="0"/>
              <a:t>Cas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6C1D49-E5A2-2CD1-C734-7D0C319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54" y="5183665"/>
            <a:ext cx="1047991" cy="1014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FA2D6B-2792-26CB-5743-E1E4904EFE44}"/>
              </a:ext>
            </a:extLst>
          </p:cNvPr>
          <p:cNvSpPr txBox="1"/>
          <p:nvPr/>
        </p:nvSpPr>
        <p:spPr>
          <a:xfrm>
            <a:off x="2565070" y="131431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Physiques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F120C2-3F7C-F216-30FF-7C8C1011517E}"/>
              </a:ext>
            </a:extLst>
          </p:cNvPr>
          <p:cNvSpPr txBox="1"/>
          <p:nvPr/>
        </p:nvSpPr>
        <p:spPr>
          <a:xfrm>
            <a:off x="2674604" y="1996563"/>
            <a:ext cx="67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Mécanique du solide (</a:t>
            </a:r>
            <a:r>
              <a:rPr lang="fr-FR" dirty="0">
                <a:latin typeface="+mj-lt"/>
              </a:rPr>
              <a:t>Attention : Pas de calcul mécanique)  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84B446-E193-C8C3-E9F0-935923B2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8" y="1498983"/>
            <a:ext cx="1592992" cy="46175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7483D-A3C2-056E-C873-FC8BFDC2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19" y="1905000"/>
            <a:ext cx="4064000" cy="304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EDA52D-20AE-A6F7-832E-D8B0F7C7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279" y="3198553"/>
            <a:ext cx="4064000" cy="304800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E9157D5-3332-171F-AD08-2ADD1609683D}"/>
              </a:ext>
            </a:extLst>
          </p:cNvPr>
          <p:cNvCxnSpPr/>
          <p:nvPr/>
        </p:nvCxnSpPr>
        <p:spPr>
          <a:xfrm>
            <a:off x="1527717" y="3066585"/>
            <a:ext cx="157232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C4213B6-90B7-49DD-C334-23FBA65E4551}"/>
              </a:ext>
            </a:extLst>
          </p:cNvPr>
          <p:cNvCxnSpPr>
            <a:cxnSpLocks/>
          </p:cNvCxnSpPr>
          <p:nvPr/>
        </p:nvCxnSpPr>
        <p:spPr>
          <a:xfrm>
            <a:off x="1527717" y="3365593"/>
            <a:ext cx="1784195" cy="185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F39C2EE-2A08-4E09-6CC6-4D40AC04D9B5}"/>
              </a:ext>
            </a:extLst>
          </p:cNvPr>
          <p:cNvSpPr txBox="1"/>
          <p:nvPr/>
        </p:nvSpPr>
        <p:spPr>
          <a:xfrm>
            <a:off x="5782497" y="5102795"/>
            <a:ext cx="4881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i="1" dirty="0">
                <a:latin typeface="+mj-lt"/>
              </a:rPr>
              <a:t>((R&lt;=</a:t>
            </a:r>
            <a:r>
              <a:rPr lang="fr-FR" i="1" dirty="0" err="1">
                <a:latin typeface="+mj-lt"/>
              </a:rPr>
              <a:t>Rlaser</a:t>
            </a:r>
            <a:r>
              <a:rPr lang="fr-FR" i="1" dirty="0">
                <a:latin typeface="+mj-lt"/>
              </a:rPr>
              <a:t>)*(</a:t>
            </a:r>
            <a:r>
              <a:rPr lang="fr-FR" i="1" dirty="0" err="1">
                <a:latin typeface="+mj-lt"/>
              </a:rPr>
              <a:t>t</a:t>
            </a:r>
            <a:r>
              <a:rPr lang="fr-FR" i="1" dirty="0">
                <a:latin typeface="+mj-lt"/>
              </a:rPr>
              <a:t>&gt;0*</a:t>
            </a:r>
            <a:r>
              <a:rPr lang="fr-FR" i="1" dirty="0" err="1">
                <a:latin typeface="+mj-lt"/>
              </a:rPr>
              <a:t>tp</a:t>
            </a:r>
            <a:r>
              <a:rPr lang="fr-FR" i="1" dirty="0">
                <a:latin typeface="+mj-lt"/>
              </a:rPr>
              <a:t>)*(</a:t>
            </a:r>
            <a:r>
              <a:rPr lang="fr-FR" i="1" dirty="0" err="1">
                <a:latin typeface="+mj-lt"/>
              </a:rPr>
              <a:t>t</a:t>
            </a:r>
            <a:r>
              <a:rPr lang="fr-FR" i="1" dirty="0">
                <a:latin typeface="+mj-lt"/>
              </a:rPr>
              <a:t>&lt;1*</a:t>
            </a:r>
            <a:r>
              <a:rPr lang="fr-FR" i="1" dirty="0" err="1">
                <a:latin typeface="+mj-lt"/>
              </a:rPr>
              <a:t>tp</a:t>
            </a:r>
            <a:r>
              <a:rPr lang="fr-FR" i="1" dirty="0">
                <a:latin typeface="+mj-lt"/>
              </a:rPr>
              <a:t>) || </a:t>
            </a:r>
            <a:r>
              <a:rPr lang="fr-FR" i="1" dirty="0" err="1">
                <a:latin typeface="+mj-lt"/>
              </a:rPr>
              <a:t>solid.wasactive</a:t>
            </a:r>
            <a:r>
              <a:rPr lang="fr-FR" i="1" dirty="0">
                <a:latin typeface="+mj-lt"/>
              </a:rPr>
              <a:t>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B0C34C-B330-EDFD-AFF4-1DD8A74494BA}"/>
              </a:ext>
            </a:extLst>
          </p:cNvPr>
          <p:cNvSpPr txBox="1"/>
          <p:nvPr/>
        </p:nvSpPr>
        <p:spPr>
          <a:xfrm>
            <a:off x="5957176" y="4689824"/>
            <a:ext cx="248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latin typeface="+mj-lt"/>
              </a:rPr>
              <a:t>Activation des éléments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DEAFCF-4042-591D-CA95-3A9D3CF1403B}"/>
              </a:ext>
            </a:extLst>
          </p:cNvPr>
          <p:cNvSpPr txBox="1"/>
          <p:nvPr/>
        </p:nvSpPr>
        <p:spPr>
          <a:xfrm>
            <a:off x="6433664" y="5613916"/>
            <a:ext cx="20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Trajectoire de dépôt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AFEAE6C-9B32-3296-1F96-BF359E67D322}"/>
              </a:ext>
            </a:extLst>
          </p:cNvPr>
          <p:cNvCxnSpPr>
            <a:cxnSpLocks/>
          </p:cNvCxnSpPr>
          <p:nvPr/>
        </p:nvCxnSpPr>
        <p:spPr>
          <a:xfrm>
            <a:off x="6277836" y="5464121"/>
            <a:ext cx="473383" cy="1936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2B4E3871-9EFB-C050-8D45-0557FD236467}"/>
              </a:ext>
            </a:extLst>
          </p:cNvPr>
          <p:cNvSpPr txBox="1"/>
          <p:nvPr/>
        </p:nvSpPr>
        <p:spPr>
          <a:xfrm>
            <a:off x="7473243" y="2993298"/>
            <a:ext cx="301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Deux domaines élastiques*</a:t>
            </a:r>
          </a:p>
          <a:p>
            <a:r>
              <a:rPr lang="fr-FR" dirty="0">
                <a:latin typeface="+mj-lt"/>
              </a:rPr>
              <a:t>Déformations libres en 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EE3C0E-8385-F88F-FD25-4A4C4EEC23B4}"/>
              </a:ext>
            </a:extLst>
          </p:cNvPr>
          <p:cNvSpPr/>
          <p:nvPr/>
        </p:nvSpPr>
        <p:spPr>
          <a:xfrm>
            <a:off x="105141" y="0"/>
            <a:ext cx="2354595" cy="14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Problème physique et hypothèses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Les deux méthodes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latin typeface="+mj-lt"/>
              </a:rPr>
              <a:t>Cas 1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Cas 2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 et remarques</a:t>
            </a:r>
          </a:p>
        </p:txBody>
      </p:sp>
    </p:spTree>
    <p:extLst>
      <p:ext uri="{BB962C8B-B14F-4D97-AF65-F5344CB8AC3E}">
        <p14:creationId xmlns:p14="http://schemas.microsoft.com/office/powerpoint/2010/main" val="3496188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26838</TotalTime>
  <Words>1144</Words>
  <Application>Microsoft Macintosh PowerPoint</Application>
  <PresentationFormat>Grand écran</PresentationFormat>
  <Paragraphs>273</Paragraphs>
  <Slides>19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</vt:lpstr>
      <vt:lpstr>Thème Office</vt:lpstr>
      <vt:lpstr>Atelier  Simulation de la fabrication additive DMD</vt:lpstr>
      <vt:lpstr>Sommaire</vt:lpstr>
      <vt:lpstr>Informations</vt:lpstr>
      <vt:lpstr>Problème physique et hypothèses</vt:lpstr>
      <vt:lpstr>Problème physique et hypothèses</vt:lpstr>
      <vt:lpstr>Les deux méthodes</vt:lpstr>
      <vt:lpstr>Les deux méthodes</vt:lpstr>
      <vt:lpstr>Cas 1</vt:lpstr>
      <vt:lpstr>Cas 1</vt:lpstr>
      <vt:lpstr>Cas 1</vt:lpstr>
      <vt:lpstr>Cas 1</vt:lpstr>
      <vt:lpstr>Cas 1</vt:lpstr>
      <vt:lpstr>Cas 1</vt:lpstr>
      <vt:lpstr>Cas 2</vt:lpstr>
      <vt:lpstr>Cas 2</vt:lpstr>
      <vt:lpstr>Cas 2</vt:lpstr>
      <vt:lpstr>Cas 2</vt:lpstr>
      <vt:lpstr>Cas 2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Equipe procédé Laser</dc:title>
  <dc:creator>DAL Morgan</dc:creator>
  <cp:lastModifiedBy>DAL Morgan</cp:lastModifiedBy>
  <cp:revision>34</cp:revision>
  <dcterms:created xsi:type="dcterms:W3CDTF">2022-02-22T08:36:52Z</dcterms:created>
  <dcterms:modified xsi:type="dcterms:W3CDTF">2022-05-13T12:27:44Z</dcterms:modified>
</cp:coreProperties>
</file>